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0" r:id="rId4"/>
  </p:sldMasterIdLst>
  <p:notesMasterIdLst>
    <p:notesMasterId r:id="rId27"/>
  </p:notesMasterIdLst>
  <p:handoutMasterIdLst>
    <p:handoutMasterId r:id="rId28"/>
  </p:handoutMasterIdLst>
  <p:sldIdLst>
    <p:sldId id="265" r:id="rId5"/>
    <p:sldId id="261" r:id="rId6"/>
    <p:sldId id="325" r:id="rId7"/>
    <p:sldId id="360" r:id="rId8"/>
    <p:sldId id="359" r:id="rId9"/>
    <p:sldId id="361" r:id="rId10"/>
    <p:sldId id="357" r:id="rId11"/>
    <p:sldId id="339" r:id="rId12"/>
    <p:sldId id="341" r:id="rId13"/>
    <p:sldId id="342" r:id="rId14"/>
    <p:sldId id="343" r:id="rId15"/>
    <p:sldId id="344" r:id="rId16"/>
    <p:sldId id="345" r:id="rId17"/>
    <p:sldId id="346" r:id="rId18"/>
    <p:sldId id="362" r:id="rId19"/>
    <p:sldId id="350" r:id="rId20"/>
    <p:sldId id="351" r:id="rId21"/>
    <p:sldId id="352" r:id="rId22"/>
    <p:sldId id="354" r:id="rId23"/>
    <p:sldId id="355" r:id="rId24"/>
    <p:sldId id="353" r:id="rId25"/>
    <p:sldId id="356" r:id="rId26"/>
  </p:sldIdLst>
  <p:sldSz cx="12192000" cy="6858000"/>
  <p:notesSz cx="6934200" cy="9220200"/>
  <p:custDataLst>
    <p:tags r:id="rId2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>
          <p15:clr>
            <a:srgbClr val="A4A3A4"/>
          </p15:clr>
        </p15:guide>
        <p15:guide id="2" pos="218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cademic Tablet" initials="A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91C8D7"/>
    <a:srgbClr val="ED1B2F"/>
    <a:srgbClr val="8C8C8C"/>
    <a:srgbClr val="E43029"/>
    <a:srgbClr val="FF0000"/>
    <a:srgbClr val="698335"/>
    <a:srgbClr val="DFF1CB"/>
    <a:srgbClr val="EF5F5F"/>
    <a:srgbClr val="E64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40" autoAdjust="0"/>
    <p:restoredTop sz="95728" autoAdjust="0"/>
  </p:normalViewPr>
  <p:slideViewPr>
    <p:cSldViewPr>
      <p:cViewPr varScale="1">
        <p:scale>
          <a:sx n="105" d="100"/>
          <a:sy n="105" d="100"/>
        </p:scale>
        <p:origin x="7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1632" y="24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316" tIns="43658" rIns="87316" bIns="43658" numCol="1" anchor="t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27574" y="1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316" tIns="43658" rIns="87316" bIns="43658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8276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316" tIns="43658" rIns="87316" bIns="43658" numCol="1" anchor="b" anchorCtr="0" compatLnSpc="1">
            <a:prstTxWarp prst="textNoShape">
              <a:avLst/>
            </a:prstTxWarp>
          </a:bodyPr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27574" y="8758276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316" tIns="43658" rIns="87316" bIns="43658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DD28354E-E48C-49CC-8370-7D03834548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845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>
</file>

<file path=ppt/media/image12.png>
</file>

<file path=ppt/media/image13.tif>
</file>

<file path=ppt/media/image2.jpg>
</file>

<file path=ppt/media/image3.png>
</file>

<file path=ppt/media/image4.png>
</file>

<file path=ppt/media/image5.png>
</file>

<file path=ppt/media/image6.png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defTabSz="923186">
              <a:defRPr sz="1200"/>
            </a:lvl1pPr>
          </a:lstStyle>
          <a:p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574" y="1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 defTabSz="923186">
              <a:defRPr sz="1200"/>
            </a:lvl1pPr>
          </a:lstStyle>
          <a:p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93700" y="692150"/>
            <a:ext cx="61468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722" y="4379901"/>
            <a:ext cx="5546758" cy="414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8276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defTabSz="923186">
              <a:defRPr sz="1200"/>
            </a:lvl1pPr>
          </a:lstStyle>
          <a:p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574" y="8758276"/>
            <a:ext cx="3005121" cy="46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 defTabSz="923186">
              <a:defRPr sz="1200"/>
            </a:lvl1pPr>
          </a:lstStyle>
          <a:p>
            <a:fld id="{87F161E8-846D-4747-B53A-F633A57CCB4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0111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161E8-846D-4747-B53A-F633A57CCB4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53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3828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2963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581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4408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21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1854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8584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6CC29-2471-D07C-7642-41852FE02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021842-3D31-558D-FAD6-B0B6B615BE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4878FC-8020-6220-96CF-E922F4AA03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23776-4FCF-FE11-FA45-4744D42B15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5634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2B9BC-5552-9164-CAAB-318485486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CAC53C-C1C7-734B-8846-3DDD52119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527AD8-AD57-5D6A-F18B-088F8363A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350569-1645-67AF-53C3-77ACB085A4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240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800" dirty="0">
                <a:effectLst/>
                <a:latin typeface="LiberationSerif"/>
              </a:rPr>
              <a:t>First, the spam sender creates a site that will attract visitors; the author suggests a site with pornographic photos. Second, the spammer requires people to solve a CAPTCHA in order to enter the site and see the photos. At the moment a user requests access, the spam originator automatically generates a request to create a new email account (Hotmail, for example). Hotmail presents a CAPTCHA, which the spammer then presents to the pornography requester. When the requester enters the solution, the spammer forwards that solution back to Hotmail. If the solution succeeds, the spammer has a new account and allows the user to see the photos; if the solution fails, the spammer presents a new CAPTCHA challenge to the user. In this way, the attacker in the middle splices together two interactions by inserting a small amount of the account creation thread into the middle of the photo access thread. The user is unaware of the interaction in the middle.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161E8-846D-4747-B53A-F633A57CCB4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76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F161E8-846D-4747-B53A-F633A57CCB4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79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0657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99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EF5E0-C2FA-5142-86EE-14490FC049AF}" type="slidenum">
              <a:rPr lang="en-US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0277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1049000" y="6400800"/>
            <a:ext cx="914400" cy="381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3468EA-74BA-7E40-BA51-C1DD4585DF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"/>
            <a:ext cx="12192000" cy="68546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-24384"/>
            <a:ext cx="9372600" cy="5053584"/>
          </a:xfrm>
          <a:noFill/>
        </p:spPr>
        <p:txBody>
          <a:bodyPr/>
          <a:lstStyle/>
          <a:p>
            <a:pPr lvl="0"/>
            <a:r>
              <a:rPr lang="en-US" dirty="0"/>
              <a:t>Click </a:t>
            </a:r>
            <a:r>
              <a:rPr lang="en-US" sz="3600" b="1" dirty="0" err="1">
                <a:solidFill>
                  <a:schemeClr val="tx1"/>
                </a:solidFill>
                <a:latin typeface="+mj-lt"/>
              </a:rPr>
              <a:t>Click</a:t>
            </a:r>
            <a:r>
              <a:rPr lang="en-US" sz="3600" b="1" dirty="0">
                <a:solidFill>
                  <a:schemeClr val="tx1"/>
                </a:solidFill>
                <a:latin typeface="+mj-lt"/>
              </a:rPr>
              <a:t> and type the Course Title</a:t>
            </a:r>
            <a:br>
              <a:rPr lang="en-US" sz="3600" b="1" dirty="0">
                <a:solidFill>
                  <a:schemeClr val="tx1"/>
                </a:solidFill>
                <a:latin typeface="+mj-lt"/>
              </a:rPr>
            </a:br>
            <a:r>
              <a:rPr lang="en-US" sz="3600" b="1" dirty="0">
                <a:solidFill>
                  <a:schemeClr val="tx1"/>
                </a:solidFill>
                <a:latin typeface="+mj-lt"/>
              </a:rPr>
              <a:t>Course Number</a:t>
            </a:r>
            <a:br>
              <a:rPr lang="en-US" sz="3600" b="1" dirty="0">
                <a:solidFill>
                  <a:schemeClr val="tx1"/>
                </a:solidFill>
                <a:latin typeface="+mj-lt"/>
              </a:rPr>
            </a:br>
            <a:r>
              <a:rPr lang="en-US" sz="3600" b="1" dirty="0">
                <a:solidFill>
                  <a:schemeClr val="tx1"/>
                </a:solidFill>
                <a:latin typeface="+mj-lt"/>
              </a:rPr>
              <a:t>Session Title</a:t>
            </a:r>
            <a:br>
              <a:rPr lang="en-US" sz="3600" b="1" dirty="0">
                <a:solidFill>
                  <a:schemeClr val="tx1"/>
                </a:solidFill>
                <a:latin typeface="+mj-lt"/>
              </a:rPr>
            </a:br>
            <a:r>
              <a:rPr lang="en-US" sz="3600" b="1" dirty="0">
                <a:solidFill>
                  <a:schemeClr val="tx1"/>
                </a:solidFill>
                <a:latin typeface="+mj-lt"/>
              </a:rPr>
              <a:t>Instructor Name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19375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08000" y="914400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and type subtitle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9600" y="1752601"/>
            <a:ext cx="5386917" cy="43735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7601" y="914400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and type subtitle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68" y="1752601"/>
            <a:ext cx="5389033" cy="43735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7906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3158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443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3468EA-74BA-7E40-BA51-C1DD4585DF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"/>
            <a:ext cx="12192000" cy="6854691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10668000" cy="141156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024F6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5790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scussion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0" y="990601"/>
            <a:ext cx="11074400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Discussion 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3322027"/>
            <a:ext cx="6515100" cy="3228975"/>
          </a:xfrm>
          <a:prstGeom prst="rect">
            <a:avLst/>
          </a:prstGeom>
        </p:spPr>
      </p:pic>
      <p:sp>
        <p:nvSpPr>
          <p:cNvPr id="13" name="Rounded Rectangular Callout 12"/>
          <p:cNvSpPr/>
          <p:nvPr userDrawn="1"/>
        </p:nvSpPr>
        <p:spPr>
          <a:xfrm>
            <a:off x="3009900" y="3273595"/>
            <a:ext cx="8026400" cy="1600200"/>
          </a:xfrm>
          <a:prstGeom prst="wedgeRoundRectCallout">
            <a:avLst/>
          </a:prstGeom>
          <a:gradFill>
            <a:gsLst>
              <a:gs pos="0">
                <a:srgbClr val="EF5F5F">
                  <a:alpha val="79000"/>
                </a:srgbClr>
              </a:gs>
              <a:gs pos="80000">
                <a:srgbClr val="E64242">
                  <a:alpha val="87000"/>
                </a:srgbClr>
              </a:gs>
              <a:gs pos="100000">
                <a:srgbClr val="D01212"/>
              </a:gs>
            </a:gsLst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09900" y="3133217"/>
            <a:ext cx="101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itchFamily="34" charset="0"/>
              </a:rPr>
              <a:t>Q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3814109" y="3407226"/>
            <a:ext cx="7057092" cy="12409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question text.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08851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example text and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0" y="990600"/>
            <a:ext cx="11074400" cy="3505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Case Example text</a:t>
            </a:r>
          </a:p>
        </p:txBody>
      </p:sp>
      <p:sp>
        <p:nvSpPr>
          <p:cNvPr id="13" name="Rounded Rectangular Callout 12"/>
          <p:cNvSpPr/>
          <p:nvPr userDrawn="1"/>
        </p:nvSpPr>
        <p:spPr>
          <a:xfrm>
            <a:off x="609600" y="4572000"/>
            <a:ext cx="8026400" cy="1359578"/>
          </a:xfrm>
          <a:prstGeom prst="wedgeRoundRectCallout">
            <a:avLst/>
          </a:prstGeom>
          <a:gradFill>
            <a:gsLst>
              <a:gs pos="0">
                <a:srgbClr val="EF5F5F">
                  <a:alpha val="79000"/>
                </a:srgbClr>
              </a:gs>
              <a:gs pos="80000">
                <a:srgbClr val="E64242">
                  <a:alpha val="87000"/>
                </a:srgbClr>
              </a:gs>
              <a:gs pos="100000">
                <a:srgbClr val="D01212"/>
              </a:gs>
            </a:gsLst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09600" y="4495801"/>
            <a:ext cx="101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itchFamily="34" charset="0"/>
              </a:rPr>
              <a:t>Q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1219201" y="4652664"/>
            <a:ext cx="7251700" cy="113853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question text.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0738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1" y="3322027"/>
            <a:ext cx="6515100" cy="3228975"/>
          </a:xfrm>
          <a:prstGeom prst="rect">
            <a:avLst/>
          </a:prstGeom>
        </p:spPr>
      </p:pic>
      <p:sp>
        <p:nvSpPr>
          <p:cNvPr id="12" name="Rounded Rectangular Callout 11"/>
          <p:cNvSpPr/>
          <p:nvPr userDrawn="1"/>
        </p:nvSpPr>
        <p:spPr>
          <a:xfrm>
            <a:off x="1237129" y="1519536"/>
            <a:ext cx="9144000" cy="2819382"/>
          </a:xfrm>
          <a:prstGeom prst="wedgeRoundRectCallout">
            <a:avLst/>
          </a:prstGeom>
          <a:gradFill>
            <a:gsLst>
              <a:gs pos="0">
                <a:srgbClr val="EF5F5F">
                  <a:alpha val="79000"/>
                </a:srgbClr>
              </a:gs>
              <a:gs pos="80000">
                <a:srgbClr val="E64242">
                  <a:alpha val="87000"/>
                </a:srgbClr>
              </a:gs>
              <a:gs pos="100000">
                <a:srgbClr val="D01212"/>
              </a:gs>
            </a:gsLst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320800" y="1447800"/>
            <a:ext cx="101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itchFamily="34" charset="0"/>
              </a:rPr>
              <a:t>Q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2032000" y="1696286"/>
            <a:ext cx="8026400" cy="24185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question text.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99599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 and Respon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ular Callout 10"/>
          <p:cNvSpPr/>
          <p:nvPr userDrawn="1"/>
        </p:nvSpPr>
        <p:spPr>
          <a:xfrm>
            <a:off x="505288" y="916594"/>
            <a:ext cx="7825913" cy="2128813"/>
          </a:xfrm>
          <a:prstGeom prst="wedgeRoundRectCallout">
            <a:avLst>
              <a:gd name="adj1" fmla="val -3023"/>
              <a:gd name="adj2" fmla="val 84693"/>
              <a:gd name="adj3" fmla="val 16667"/>
            </a:avLst>
          </a:prstGeom>
          <a:gradFill>
            <a:gsLst>
              <a:gs pos="0">
                <a:srgbClr val="EF5F5F">
                  <a:alpha val="79000"/>
                </a:srgbClr>
              </a:gs>
              <a:gs pos="80000">
                <a:srgbClr val="E64242">
                  <a:alpha val="87000"/>
                </a:srgbClr>
              </a:gs>
              <a:gs pos="100000">
                <a:srgbClr val="D01212"/>
              </a:gs>
            </a:gsLst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1" y="3322027"/>
            <a:ext cx="6515100" cy="322897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609600" y="838201"/>
            <a:ext cx="101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itchFamily="34" charset="0"/>
              </a:rPr>
              <a:t>Q</a:t>
            </a:r>
          </a:p>
        </p:txBody>
      </p:sp>
      <p:sp>
        <p:nvSpPr>
          <p:cNvPr id="17" name="Rounded Rectangular Callout 16"/>
          <p:cNvSpPr/>
          <p:nvPr userDrawn="1"/>
        </p:nvSpPr>
        <p:spPr>
          <a:xfrm>
            <a:off x="2743201" y="2200669"/>
            <a:ext cx="8872071" cy="2676692"/>
          </a:xfrm>
          <a:prstGeom prst="wedgeRoundRectCallout">
            <a:avLst/>
          </a:prstGeom>
          <a:gradFill>
            <a:gsLst>
              <a:gs pos="0">
                <a:srgbClr val="DFF1CB"/>
              </a:gs>
              <a:gs pos="80000">
                <a:schemeClr val="accent3"/>
              </a:gs>
              <a:gs pos="100000">
                <a:schemeClr val="accent3"/>
              </a:gs>
            </a:gsLst>
          </a:gradFill>
          <a:ln>
            <a:solidFill>
              <a:srgbClr val="698335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844800" y="2124670"/>
            <a:ext cx="101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itchFamily="34" charset="0"/>
              </a:rPr>
              <a:t>A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3588871" y="2438400"/>
            <a:ext cx="7587129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correct response.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05648" y="1004651"/>
            <a:ext cx="7022353" cy="11960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original question text.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78132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1752600"/>
            <a:ext cx="7620000" cy="3921919"/>
          </a:xfrm>
          <a:prstGeom prst="rect">
            <a:avLst/>
          </a:prstGeom>
        </p:spPr>
      </p:pic>
      <p:sp>
        <p:nvSpPr>
          <p:cNvPr id="8" name="Text Placeholder 8"/>
          <p:cNvSpPr txBox="1">
            <a:spLocks/>
          </p:cNvSpPr>
          <p:nvPr userDrawn="1"/>
        </p:nvSpPr>
        <p:spPr>
          <a:xfrm>
            <a:off x="304800" y="76200"/>
            <a:ext cx="11582400" cy="60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ct val="20000"/>
              </a:spcBef>
              <a:buFont typeface="Arial" pitchFamily="34" charset="0"/>
              <a:buNone/>
              <a:defRPr lang="en-US" sz="3700" b="1" kern="12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Verdana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00" dirty="0">
                <a:solidFill>
                  <a:schemeClr val="bg1"/>
                </a:solidFill>
              </a:rPr>
              <a:t>Break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34776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733B8-2E51-43E2-A6FE-30A80ED91C2B}" type="datetime1">
              <a:rPr lang="en-US" smtClean="0">
                <a:latin typeface="Arial"/>
              </a:rPr>
              <a:t>9/25/24</a:t>
            </a:fld>
            <a:endParaRPr lang="en-US"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‹#›</a:t>
            </a:fld>
            <a:endParaRPr lang="en-US">
              <a:latin typeface="Arial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528816"/>
            <a:ext cx="12192000" cy="329184"/>
          </a:xfrm>
        </p:spPr>
        <p:txBody>
          <a:bodyPr/>
          <a:lstStyle>
            <a:lvl1pPr>
              <a:defRPr sz="9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From </a:t>
            </a:r>
            <a:r>
              <a:rPr lang="en-US" i="1" dirty="0"/>
              <a:t>Security in Computing, Fifth Edition</a:t>
            </a:r>
            <a:r>
              <a:rPr lang="en-US" dirty="0"/>
              <a:t>, by Charles P. </a:t>
            </a:r>
            <a:r>
              <a:rPr lang="en-US" dirty="0" err="1"/>
              <a:t>Pfleeger</a:t>
            </a:r>
            <a:r>
              <a:rPr lang="en-US" dirty="0"/>
              <a:t>, et al. (ISBN: 9780134085043). Copyright 2015 by Pearson Education,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1862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990600"/>
            <a:ext cx="10972800" cy="5135563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baseline="0"/>
            </a:lvl1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925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2286001"/>
            <a:ext cx="10972800" cy="3840163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 baseline="0"/>
            </a:lvl1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508000" y="914400"/>
            <a:ext cx="10972800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and type subtitle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476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66733" y="990600"/>
            <a:ext cx="6815667" cy="513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990600"/>
            <a:ext cx="4011084" cy="51355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caption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1215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Content with Caption w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66733" y="2362201"/>
            <a:ext cx="6815667" cy="3763963"/>
          </a:xfrm>
          <a:prstGeom prst="rect">
            <a:avLst/>
          </a:prstGeom>
        </p:spPr>
        <p:txBody>
          <a:bodyPr/>
          <a:lstStyle>
            <a:lvl1pPr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2362201"/>
            <a:ext cx="4011084" cy="3763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caption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508000" y="914400"/>
            <a:ext cx="10972800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and type subtitle text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250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438400" y="914400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and add picture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11200" y="5367338"/>
            <a:ext cx="10668000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aseline="0">
                <a:solidFill>
                  <a:srgbClr val="E4302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8875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Picture w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438400" y="2133600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and add picture</a:t>
            </a:r>
            <a:endParaRPr lang="en-CA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508000" y="914400"/>
            <a:ext cx="10972800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l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and type subtitle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1943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3505200"/>
            <a:ext cx="5283200" cy="2590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and add picture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0" y="990601"/>
            <a:ext cx="11074400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and type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4580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990600"/>
            <a:ext cx="5384800" cy="51355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90600"/>
            <a:ext cx="5384800" cy="51355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and type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5765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 txBox="1">
            <a:spLocks/>
          </p:cNvSpPr>
          <p:nvPr userDrawn="1"/>
        </p:nvSpPr>
        <p:spPr>
          <a:xfrm>
            <a:off x="394770" y="936056"/>
            <a:ext cx="11402460" cy="5157240"/>
          </a:xfrm>
          <a:prstGeom prst="rect">
            <a:avLst/>
          </a:prstGeom>
          <a:solidFill>
            <a:schemeClr val="bg1">
              <a:alpha val="84000"/>
            </a:schemeClr>
          </a:solidFill>
          <a:ln w="38100" cmpd="sng">
            <a:noFill/>
            <a:prstDash val="solid"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rgbClr val="ED152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CA" sz="1800" b="1" dirty="0"/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0" y="6316809"/>
            <a:ext cx="12192000" cy="540000"/>
          </a:xfrm>
          <a:prstGeom prst="rect">
            <a:avLst/>
          </a:prstGeom>
          <a:solidFill>
            <a:srgbClr val="F0F0F0"/>
          </a:solidFill>
          <a:ln w="38100" cmpd="sng">
            <a:noFill/>
            <a:prstDash val="solid"/>
          </a:ln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rgbClr val="ED1529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en-CA" sz="3600" b="1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64" y="6453336"/>
            <a:ext cx="3298816" cy="306637"/>
          </a:xfrm>
          <a:prstGeom prst="rect">
            <a:avLst/>
          </a:prstGeom>
        </p:spPr>
      </p:pic>
      <p:sp>
        <p:nvSpPr>
          <p:cNvPr id="26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4000"/>
          </a:xfrm>
          <a:prstGeom prst="rect">
            <a:avLst/>
          </a:prstGeom>
          <a:solidFill>
            <a:srgbClr val="F0F0F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idx="1"/>
          </p:nvPr>
        </p:nvSpPr>
        <p:spPr>
          <a:xfrm>
            <a:off x="609600" y="990600"/>
            <a:ext cx="10972800" cy="513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11424592" y="6351711"/>
            <a:ext cx="839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FB1D6B-A3F5-4E70-95BC-32D49588B2FD}" type="slidenum">
              <a:rPr lang="en-US" sz="24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Calibri" pitchFamily="34" charset="0"/>
              </a:rPr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11280576" y="6427886"/>
            <a:ext cx="0" cy="31784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1"/>
    </p:custDataLst>
    <p:extLst>
      <p:ext uri="{BB962C8B-B14F-4D97-AF65-F5344CB8AC3E}">
        <p14:creationId xmlns:p14="http://schemas.microsoft.com/office/powerpoint/2010/main" val="319565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14" r:id="rId2"/>
    <p:sldLayoutId id="2147483857" r:id="rId3"/>
    <p:sldLayoutId id="2147483855" r:id="rId4"/>
    <p:sldLayoutId id="2147483858" r:id="rId5"/>
    <p:sldLayoutId id="2147483856" r:id="rId6"/>
    <p:sldLayoutId id="2147483859" r:id="rId7"/>
    <p:sldLayoutId id="2147483840" r:id="rId8"/>
    <p:sldLayoutId id="2147483815" r:id="rId9"/>
    <p:sldLayoutId id="2147483818" r:id="rId10"/>
    <p:sldLayoutId id="2147483816" r:id="rId11"/>
    <p:sldLayoutId id="2147483876" r:id="rId12"/>
    <p:sldLayoutId id="2147483878" r:id="rId13"/>
    <p:sldLayoutId id="2147483879" r:id="rId14"/>
    <p:sldLayoutId id="2147483880" r:id="rId15"/>
    <p:sldLayoutId id="2147483881" r:id="rId16"/>
    <p:sldLayoutId id="2147483882" r:id="rId17"/>
    <p:sldLayoutId id="2147483883" r:id="rId18"/>
    <p:sldLayoutId id="2147483884" r:id="rId1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System Security</a:t>
            </a:r>
            <a:br>
              <a:rPr lang="en-US" dirty="0"/>
            </a:br>
            <a:r>
              <a:rPr lang="en-US" dirty="0"/>
              <a:t>CMIS 422</a:t>
            </a:r>
            <a:br>
              <a:rPr lang="en-US" dirty="0"/>
            </a:br>
            <a:r>
              <a:rPr lang="en-US" dirty="0"/>
              <a:t>Web programming security</a:t>
            </a:r>
            <a:br>
              <a:rPr lang="en-US" dirty="0"/>
            </a:br>
            <a:r>
              <a:rPr lang="en-US" dirty="0"/>
              <a:t>Module 5</a:t>
            </a:r>
            <a:br>
              <a:rPr lang="en-US" dirty="0"/>
            </a:br>
            <a:br>
              <a:rPr lang="en-US" dirty="0"/>
            </a:br>
            <a:br>
              <a:rPr lang="en-US" sz="3100" dirty="0"/>
            </a:br>
            <a:r>
              <a:rPr lang="en-US" sz="3100" dirty="0"/>
              <a:t>Mona Taghavi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6746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Website</a:t>
            </a:r>
          </a:p>
        </p:txBody>
      </p:sp>
      <p:pic>
        <p:nvPicPr>
          <p:cNvPr id="5" name="Content Placeholder 4" descr="fig04-07.ti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" b="1302"/>
          <a:stretch/>
        </p:blipFill>
        <p:spPr>
          <a:xfrm>
            <a:off x="2816382" y="1295400"/>
            <a:ext cx="6559236" cy="481105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10</a:t>
            </a:fld>
            <a:endParaRPr lang="en-US"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06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Code</a:t>
            </a:r>
          </a:p>
        </p:txBody>
      </p:sp>
      <p:pic>
        <p:nvPicPr>
          <p:cNvPr id="5" name="Content Placeholder 4" descr="fig04-08.ti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0" b="-2247"/>
          <a:stretch/>
        </p:blipFill>
        <p:spPr>
          <a:xfrm>
            <a:off x="3030499" y="1456844"/>
            <a:ext cx="6102405" cy="493776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11</a:t>
            </a:fld>
            <a:endParaRPr lang="en-US"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453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Bug</a:t>
            </a:r>
          </a:p>
        </p:txBody>
      </p:sp>
      <p:pic>
        <p:nvPicPr>
          <p:cNvPr id="5" name="Content Placeholder 4" descr="fig04-12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30" b="-669"/>
          <a:stretch/>
        </p:blipFill>
        <p:spPr>
          <a:xfrm>
            <a:off x="3429622" y="1601270"/>
            <a:ext cx="5329328" cy="479662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12</a:t>
            </a:fld>
            <a:endParaRPr lang="en-US"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864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Clickjacking</a:t>
            </a:r>
            <a:endParaRPr lang="en-US" dirty="0"/>
          </a:p>
        </p:txBody>
      </p:sp>
      <p:pic>
        <p:nvPicPr>
          <p:cNvPr id="5" name="Content Placeholder 4" descr="fig04-13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75" b="-8587"/>
          <a:stretch/>
        </p:blipFill>
        <p:spPr>
          <a:xfrm>
            <a:off x="3265469" y="1344704"/>
            <a:ext cx="5654408" cy="533559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13</a:t>
            </a:fld>
            <a:endParaRPr lang="en-US">
              <a:latin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037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Drive-By Download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is downloaded, installed, and executed on a computer without the user’s knowledge</a:t>
            </a:r>
          </a:p>
          <a:p>
            <a:r>
              <a:rPr lang="en-US" dirty="0"/>
              <a:t>May be the result of clickjacking, fake code, program download substitution, etc.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14</a:t>
            </a:fld>
            <a:endParaRPr lang="en-US">
              <a:latin typeface="Arial"/>
            </a:endParaRPr>
          </a:p>
        </p:txBody>
      </p:sp>
      <p:pic>
        <p:nvPicPr>
          <p:cNvPr id="5" name="Picture 4" descr="fig04-14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496" y="4189433"/>
            <a:ext cx="8507506" cy="127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723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111A-DC70-9480-5F57-DCE85CC56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>
                <a:effectLst/>
                <a:latin typeface="LiberationSerif"/>
              </a:rPr>
              <a:t>Cross-Site Scripting 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94C81-3244-B990-B745-F38AE6DB9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Executable code is included in the interaction between client and server and executed by the client or server.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3D1FA-B6E7-0461-727A-1BCD3EE3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15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2805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Injecting SQL code into an exchange between an application and its database server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Loading an SQL query into a variable, taking the value of </a:t>
            </a:r>
            <a:r>
              <a:rPr lang="en-US" dirty="0" err="1"/>
              <a:t>acctNum</a:t>
            </a:r>
            <a:r>
              <a:rPr lang="en-US" dirty="0"/>
              <a:t> </a:t>
            </a:r>
            <a:r>
              <a:rPr lang="en-US" dirty="0">
                <a:cs typeface="Courier New"/>
              </a:rPr>
              <a:t>with malicious user input:</a:t>
            </a:r>
          </a:p>
          <a:p>
            <a:pPr lvl="1"/>
            <a:r>
              <a:rPr lang="en-US" sz="1600" dirty="0">
                <a:latin typeface="Courier New"/>
                <a:cs typeface="Courier New"/>
              </a:rPr>
              <a:t>QUERY = "SELECT * FROM trans WHERE acct = '2468' OR '1'='1'; "</a:t>
            </a:r>
          </a:p>
          <a:p>
            <a:pPr marL="0" indent="0">
              <a:buNone/>
            </a:pPr>
            <a:endParaRPr lang="en-US" dirty="0">
              <a:cs typeface="Courier New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16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389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Dot-Dot-Slash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known as “directory traversal,” this is when attackers use the term “../” to access files that are on the target web server but not meant to be accessed from outside</a:t>
            </a:r>
          </a:p>
          <a:p>
            <a:r>
              <a:rPr lang="en-US" dirty="0"/>
              <a:t>Most commonly entered into the URL bar but may also be combined with other attacks, such as XSS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17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514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Dot-Dot-Slash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both Unix and Windows, ‘..’ is the directory indicator for “predecessor.” </a:t>
            </a:r>
          </a:p>
          <a:p>
            <a:r>
              <a:rPr lang="en-US" dirty="0"/>
              <a:t>And ‘../..’ is the grandparent of the current location.</a:t>
            </a:r>
          </a:p>
          <a:p>
            <a:r>
              <a:rPr lang="en-US" dirty="0"/>
              <a:t>For example, passing the following URL causes the server to return the requested file, </a:t>
            </a:r>
            <a:r>
              <a:rPr lang="en-US" dirty="0" err="1"/>
              <a:t>autoexec.nt</a:t>
            </a:r>
            <a:r>
              <a:rPr lang="en-US" dirty="0"/>
              <a:t>, enabling an attacker to modify or delete it.</a:t>
            </a:r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18</a:t>
            </a:fld>
            <a:endParaRPr lang="en-US">
              <a:latin typeface="Arial"/>
            </a:endParaRPr>
          </a:p>
        </p:txBody>
      </p:sp>
      <p:pic>
        <p:nvPicPr>
          <p:cNvPr id="5" name="Picture 4" descr="Screen Shot 2015-09-06 at 4.26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636" y="4055279"/>
            <a:ext cx="8326718" cy="54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23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Email Spam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Experts estimate that 60% to 90% of all email is spam</a:t>
            </a:r>
          </a:p>
          <a:p>
            <a:pPr marL="0" indent="0">
              <a:buNone/>
            </a:pPr>
            <a:r>
              <a:rPr lang="en-US" dirty="0"/>
              <a:t>Types of spam: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Advertising</a:t>
            </a:r>
          </a:p>
          <a:p>
            <a:pPr lvl="2"/>
            <a:r>
              <a:rPr lang="en-US" dirty="0"/>
              <a:t>Pharmaceuticals</a:t>
            </a:r>
          </a:p>
          <a:p>
            <a:pPr lvl="2"/>
            <a:r>
              <a:rPr lang="en-US" dirty="0"/>
              <a:t>Stocks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Malicious code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Links for malicious websites</a:t>
            </a:r>
          </a:p>
          <a:p>
            <a:pPr marL="0" indent="0">
              <a:buNone/>
            </a:pPr>
            <a:r>
              <a:rPr lang="en-US" dirty="0"/>
              <a:t>Spam countermeasures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Laws against spam exist but are generally ineffective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Email filters have become very effective for most spam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Internet service providers use volume limitations to make spammers’ jobs more difficult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19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8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Attacks against browsers</a:t>
            </a:r>
          </a:p>
          <a:p>
            <a:r>
              <a:rPr lang="en-US" dirty="0"/>
              <a:t>Attacks targeting sensitive data</a:t>
            </a:r>
          </a:p>
          <a:p>
            <a:r>
              <a:rPr lang="en-US" dirty="0"/>
              <a:t>Injection attacks</a:t>
            </a:r>
          </a:p>
          <a:p>
            <a:r>
              <a:rPr lang="en-US" dirty="0"/>
              <a:t>Spam</a:t>
            </a:r>
          </a:p>
          <a:p>
            <a:r>
              <a:rPr lang="en-US" dirty="0"/>
              <a:t>Phishing attacks</a:t>
            </a:r>
          </a:p>
          <a:p>
            <a:pPr lvl="1">
              <a:buClr>
                <a:srgbClr val="0070C0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Overview</a:t>
            </a:r>
          </a:p>
        </p:txBody>
      </p:sp>
    </p:spTree>
    <p:extLst>
      <p:ext uri="{BB962C8B-B14F-4D97-AF65-F5344CB8AC3E}">
        <p14:creationId xmlns:p14="http://schemas.microsoft.com/office/powerpoint/2010/main" val="42255822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6477000" cy="4876800"/>
          </a:xfrm>
        </p:spPr>
        <p:txBody>
          <a:bodyPr/>
          <a:lstStyle/>
          <a:p>
            <a:r>
              <a:rPr lang="en-US" dirty="0"/>
              <a:t>A message that tries to trick a victim into providing private information or taking some other unsafe action</a:t>
            </a:r>
          </a:p>
          <a:p>
            <a:endParaRPr lang="en-US" dirty="0"/>
          </a:p>
          <a:p>
            <a:r>
              <a:rPr lang="en-US" dirty="0"/>
              <a:t>Spear phishing: A targeted attack that is personalized to a particular recipient or set of recipients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20</a:t>
            </a:fld>
            <a:endParaRPr lang="en-US">
              <a:latin typeface="Arial"/>
            </a:endParaRPr>
          </a:p>
        </p:txBody>
      </p:sp>
      <p:pic>
        <p:nvPicPr>
          <p:cNvPr id="5" name="Picture 4" descr="fig04-16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351" y="2133600"/>
            <a:ext cx="4331049" cy="347472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9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Countermeasures to Injections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and sanitize all user input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dirty="0"/>
              <a:t>Need to account for every potentially valid encoding</a:t>
            </a:r>
          </a:p>
          <a:p>
            <a:endParaRPr lang="en-US" dirty="0"/>
          </a:p>
          <a:p>
            <a:r>
              <a:rPr lang="en-US" dirty="0"/>
              <a:t>Make no assumptions about the range of possible user inputs—trust nothing, check everything</a:t>
            </a:r>
          </a:p>
          <a:p>
            <a:endParaRPr lang="en-US" dirty="0"/>
          </a:p>
          <a:p>
            <a:r>
              <a:rPr lang="en-US" dirty="0"/>
              <a:t>Use access control mechanisms on backend servers, such as “stored procedures”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21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250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As web browsers have become a primary focus of users and taken on greater functionality, they’ve become a focus of many types of attack</a:t>
            </a:r>
          </a:p>
          <a:p>
            <a:pPr>
              <a:lnSpc>
                <a:spcPct val="150000"/>
              </a:lnSpc>
            </a:pPr>
            <a:r>
              <a:rPr lang="en-US" dirty="0"/>
              <a:t>Browser and website weaknesses are often the result of some form of poor authentication</a:t>
            </a:r>
          </a:p>
          <a:p>
            <a:pPr>
              <a:lnSpc>
                <a:spcPct val="150000"/>
              </a:lnSpc>
            </a:pPr>
            <a:r>
              <a:rPr lang="en-US" dirty="0"/>
              <a:t>Many attackers focus on tricking users with fake websites, misleading applications, and phishing emails</a:t>
            </a:r>
          </a:p>
          <a:p>
            <a:pPr>
              <a:lnSpc>
                <a:spcPct val="150000"/>
              </a:lnSpc>
            </a:pPr>
            <a:r>
              <a:rPr lang="en-US" dirty="0"/>
              <a:t>On the server side, injection attacks are a key concern, and countermeasures to prevent them are critical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22</a:t>
            </a:fld>
            <a:endParaRPr lang="en-US"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862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Attack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Man-in-the-browser</a:t>
            </a:r>
            <a:endParaRPr lang="en-CA" dirty="0"/>
          </a:p>
          <a:p>
            <a:pPr lvl="1"/>
            <a:r>
              <a:rPr lang="en-CA" dirty="0"/>
              <a:t>Trojan horse that intercepts data passing through the browser. </a:t>
            </a:r>
            <a:endParaRPr lang="en-US" dirty="0"/>
          </a:p>
          <a:p>
            <a:r>
              <a:rPr lang="en-US" dirty="0"/>
              <a:t>Keystroke logger</a:t>
            </a:r>
          </a:p>
          <a:p>
            <a:pPr lvl="1"/>
            <a:r>
              <a:rPr lang="en-CA" dirty="0"/>
              <a:t>hardware or software that records all keystrokes entered. </a:t>
            </a:r>
          </a:p>
          <a:p>
            <a:pPr lvl="1"/>
            <a:r>
              <a:rPr lang="en-CA" dirty="0"/>
              <a:t>not limited to browser interactions. </a:t>
            </a:r>
            <a:endParaRPr lang="en-US" dirty="0"/>
          </a:p>
          <a:p>
            <a:r>
              <a:rPr lang="en-US" dirty="0"/>
              <a:t>Page-in-the-middle</a:t>
            </a:r>
          </a:p>
          <a:p>
            <a:pPr lvl="1"/>
            <a:r>
              <a:rPr lang="en-CA" dirty="0"/>
              <a:t>user is redirected to another page. </a:t>
            </a:r>
          </a:p>
          <a:p>
            <a:pPr lvl="1"/>
            <a:r>
              <a:rPr lang="en-CA" dirty="0"/>
              <a:t>page attack might wait until a user has gone to a particular web site and present a fictitious page for the user.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3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2149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F8EC1-E401-176B-66C1-763105F4D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6ECA-5CBD-D7E0-C6BD-A00D2C279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Attack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90450-DAAC-6F35-C72B-35F599A84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 download substitution</a:t>
            </a:r>
          </a:p>
          <a:p>
            <a:pPr lvl="1"/>
            <a:r>
              <a:rPr lang="en-CA" sz="2400" dirty="0">
                <a:effectLst/>
                <a:latin typeface="LiberationSerif"/>
              </a:rPr>
              <a:t>the attacker presents a page with a desirable and seemingly innocuous program for the user to download </a:t>
            </a:r>
          </a:p>
          <a:p>
            <a:pPr lvl="1"/>
            <a:r>
              <a:rPr lang="en-CA" sz="2400" dirty="0">
                <a:latin typeface="LiberationSerif"/>
              </a:rPr>
              <a:t>A user agreeing to install a program has no way to know what that program will actually do.</a:t>
            </a:r>
            <a:endParaRPr lang="en-US" sz="2400" dirty="0">
              <a:latin typeface="LiberationSerif"/>
            </a:endParaRPr>
          </a:p>
          <a:p>
            <a:r>
              <a:rPr lang="en-US" dirty="0"/>
              <a:t>User-in-the-middle</a:t>
            </a:r>
          </a:p>
          <a:p>
            <a:pPr lvl="1"/>
            <a:r>
              <a:rPr lang="en-US" sz="2400" dirty="0"/>
              <a:t>A different form of attack puts a human between two automated processes so that the human unwittingly helps spammers register automatically for free email accounts. </a:t>
            </a:r>
          </a:p>
          <a:p>
            <a:pPr lvl="1"/>
            <a:endParaRPr lang="en-US" dirty="0"/>
          </a:p>
          <a:p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244475-FF36-A253-D8D5-F2A08F507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4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1149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8177D-689E-5E0B-44A9-75637D2E8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1B1B-E0C7-5807-F203-84CA9967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Man-in-the-browser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F1067D-6529-D34A-7A15-BCF8B2ED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5</a:t>
            </a:fld>
            <a:endParaRPr lang="en-US">
              <a:latin typeface="Arial"/>
            </a:endParaRPr>
          </a:p>
        </p:txBody>
      </p:sp>
      <p:pic>
        <p:nvPicPr>
          <p:cNvPr id="8" name="Content Placeholder 7" descr="A diagram of a bank&#10;&#10;Description automatically generated">
            <a:extLst>
              <a:ext uri="{FF2B5EF4-FFF2-40B4-BE49-F238E27FC236}">
                <a16:creationId xmlns:a16="http://schemas.microsoft.com/office/drawing/2014/main" id="{E09085A0-5CD2-F41A-A904-173C26D31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604" y="990600"/>
            <a:ext cx="7378792" cy="5135563"/>
          </a:xfrm>
        </p:spPr>
      </p:pic>
    </p:spTree>
    <p:extLst>
      <p:ext uri="{BB962C8B-B14F-4D97-AF65-F5344CB8AC3E}">
        <p14:creationId xmlns:p14="http://schemas.microsoft.com/office/powerpoint/2010/main" val="3364689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02A34-85FE-B5DD-2F7C-580C66F57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CAPTCHA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BEE389-6BE9-C7B9-50E4-5D775AA56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73768" y="990600"/>
            <a:ext cx="6444464" cy="51355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393C3-CB5D-FAFE-179D-43845C8F5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6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1868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F28727-EACB-4FB8-9FED-4C5E11CAAEE0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The central failure of these in-the-middle attacks is faulty </a:t>
            </a:r>
            <a:r>
              <a:rPr lang="en-US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authentication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authentication (human) is based on something you know, are, or possess.</a:t>
            </a:r>
          </a:p>
          <a:p>
            <a:r>
              <a:rPr lang="en-US" dirty="0">
                <a:solidFill>
                  <a:schemeClr val="tx1"/>
                </a:solidFill>
              </a:rPr>
              <a:t>When a user communicates online with a bank, the communication is really user-to-browser and computer-to-bank’s computer.</a:t>
            </a:r>
          </a:p>
          <a:p>
            <a:endParaRPr lang="en-CA" dirty="0"/>
          </a:p>
        </p:txBody>
      </p:sp>
      <p:sp>
        <p:nvSpPr>
          <p:cNvPr id="8" name="Conten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the browsers attacks succeed?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Browser attacks succeed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7</a:t>
            </a:fld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1865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Successful Authentication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attacks listed above are largely failures of authentication</a:t>
            </a:r>
          </a:p>
          <a:p>
            <a:endParaRPr lang="en-US" sz="2800" dirty="0"/>
          </a:p>
          <a:p>
            <a:r>
              <a:rPr lang="en-US" sz="2800" dirty="0"/>
              <a:t>Can be mitigated with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Shared secret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One-time password</a:t>
            </a:r>
          </a:p>
          <a:p>
            <a:pPr lvl="1">
              <a:buClr>
                <a:srgbClr val="ED1B2F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Out-of-band communication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8</a:t>
            </a:fld>
            <a:endParaRPr lang="en-US">
              <a:latin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49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Attacks Targeting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1750867"/>
            <a:ext cx="3962400" cy="3733800"/>
          </a:xfrm>
        </p:spPr>
        <p:txBody>
          <a:bodyPr>
            <a:normAutofit lnSpcReduction="10000"/>
          </a:bodyPr>
          <a:lstStyle/>
          <a:p>
            <a:pPr marL="720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Fake Website</a:t>
            </a:r>
          </a:p>
          <a:p>
            <a:pPr marL="720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Fake Code</a:t>
            </a:r>
          </a:p>
          <a:p>
            <a:pPr marL="720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Tracking Bug</a:t>
            </a:r>
          </a:p>
          <a:p>
            <a:pPr marL="720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Clickjacking</a:t>
            </a:r>
          </a:p>
          <a:p>
            <a:pPr marL="7200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Drive-By Download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A158B-7C94-F543-87DB-41F59EA4FAFA}" type="slidenum">
              <a:rPr lang="en-US" smtClean="0">
                <a:latin typeface="Arial"/>
              </a:rPr>
              <a:pPr/>
              <a:t>9</a:t>
            </a:fld>
            <a:endParaRPr lang="en-US">
              <a:latin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77000" y="1728149"/>
            <a:ext cx="4724400" cy="3709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+mn-lt"/>
              </a:rPr>
              <a:t>Cross-Site Scripting (XSS)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+mn-lt"/>
              </a:rPr>
              <a:t>SQL Injection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+mn-lt"/>
              </a:rPr>
              <a:t>Dot-Dot-Slash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+mn-lt"/>
              </a:rPr>
              <a:t>Email Spam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+mn-lt"/>
              </a:rPr>
              <a:t>Phishing</a:t>
            </a:r>
          </a:p>
        </p:txBody>
      </p:sp>
    </p:spTree>
    <p:extLst>
      <p:ext uri="{BB962C8B-B14F-4D97-AF65-F5344CB8AC3E}">
        <p14:creationId xmlns:p14="http://schemas.microsoft.com/office/powerpoint/2010/main" val="22042251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THEME_BG_IMAGE" val=""/>
  <p:tag name="MMPROD_TAG_VCONFIG" val="PD94bWwgdmVyc2lvbj0iMS4wIiBlbmNvZGluZz0iVVRGLTgiPz4NCjxjb25maWd1cmF0aW9uPg0KCTxicmFuZGluZz4NCgkJPHVpZm9udCBuYW1lPSJGT05UX05PVEVTX1RFWFQiIHZhbHVlPSJWZXJkYW5hLDksZmFsc2UsZmFsc2UsZmFsc2UiLz4NCgk8L2JyYW5kaW5nPg0KCTxjb2xvcnM+DQoJCTx1aWNvbG9yIG5hbWU9InByaW1hcnkiIHZhbHVlPSIweDZGODQ4OCIvPg0KCQk8dWljb2xvciBuYW1lPSJnbG93IiB2YWx1ZT0iMHgzNUQzMzQiLz4NCgkJPHVpY29sb3IgbmFtZT0idGV4dCIgdmFsdWU9IjB4RkZGRkZGIi8+DQoJCTx1aWNvbG9yIG5hbWU9ImxpZ2h0IiB2YWx1ZT0iMHg0RTVENjAiLz4NCgkJPHVpY29sb3IgbmFtZT0ic2hhZG93IiB2YWx1ZT0iMHgwMDAwMDAiLz4NCgkJPHVpY29sb3IgbmFtZT0iYmFja2dyb3VuZCIgdmFsdWU9IjB4NzI3OTcxIi8+DQoJPC9jb2xvcnM+DQoJPGxheW91dD4NCgkJPHVpc2hvdyBuYW1lPSJwcmVzZW50YXRpb250aXRsZSIgdmFsdWU9InRydWUiLz4NCgkJPHVpc2hvdyBuYW1lPSJwcmVzZW50ZXJwaG90byIgdmFsdWU9InRydWUiLz4NCgkJPHVpc2hvdyBuYW1lPSJwcmVzZW50ZXJuYW1lIiB2YWx1ZT0idHJ1ZSIvPg0KCQk8dWlzaG93IG5hbWU9InByZXNlbnRlcnRpdGxlIiB2YWx1ZT0idHJ1ZSIvPg0KCQk8dWlzaG93IG5hbWU9InByZXNlbnRlcmVtYWlsIiB2YWx1ZT0idHJ1ZSIvPg0KCQk8dWlzaG93IG5hbWU9InByZXNlbnRlcmJpbyIgdmFsdWU9InRydWUiLz4NCgkJPHVpc2hvdyBuYW1lPSJjb21wYW55bG9nbyIgdmFsdWU9InRydWUiLz4NCgkJPHVpc2hvdyBuYW1lPSJzaWRlYmFyIiB2YWx1ZT0idHJ1ZSIvPg0KCQk8dWlzaG93IG5hbWU9Im91dGxpbmUiIHZhbHVlPSJ0cnVlIi8+DQoJCTx1aXNob3cgbmFtZT0idGh1bWJuYWlsIiB2YWx1ZT0idHJ1ZSIvPg0KCQk8dWlzaG93IG5hbWU9Im5vdGVzIiB2YWx1ZT0idHJ1ZSIvPg0KCQk8dWlzaG93IG5hbWU9InNlYXJjaCIgdmFsdWU9InRydWUiLz4NCgkJPHVpc2hvdyBuYW1lPSJxdWl6IiB2YWx1ZT0idHJ1ZSIvPg0KCQk8dWlzaG93IG5hbWU9ImF0dGFjaG1lbnRzIiB2YWx1ZT0idHJ1ZSIvPg0KCQk8dWlzaG93IG5hbWU9InV0aWxzIiB2YWx1ZT0idHJ1ZSIvPg0KCQk8dWlzaG93IG5hbWU9InZvbHVtZSIgdmFsdWU9InRydWUiLz4NCgkJPHVpc2hvdyBuYW1lPSJwbGF5YmFyIiB2YWx1ZT0idHJ1ZSIvPg0KCQk8dWlzaG93IG5hbWU9InRhbGtpbmdoZWFkIiB2YWx1ZT0idHJ1ZSIvPg0KCQk8dWlzaG93IG5hbWU9InNpZGViYXJvbnJpZ2h0IiB2YWx1ZT0idHJ1ZSIvPg0KCQk8dWlzaG93IG5hbWU9InZpZXdjaGFuZ2UiIHZhbHVlPSJ0cnVlIi8+DQoJCTx1aXNob3cgbmFtZT0iYWx3YXlzU2NydW5jaCIgdmFsdWU9ImZhbHNlIi8+DQoJCTx1aXNob3cgbmFtZT0iaW5pdGlhbGRpc3BsYXltb2RlaXNub3JtYWwiIHZhbHVlPSJ0cnVlIi8+DQoJCTx1aXJlcGxhY2UgbmFtZT0ibG9nbyIgdmFsdWU9IiIvPg0KCQk8dWlyZXBsYWNlIG5hbWU9ImJnaW1hZ2UiIHZhbHVlPSIiLz4NCgkJPHVpcmVwbGFjZSBuYW1lPSJpbml0aWFsdGFiIiB2YWx1ZT0ib3V0bGluZSIvPg0KCTwvbGF5b3V0Pg0KCTxsYW5ndWFnZSBpZD0iZW4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+DQoJCTx1aWZvbnQgbmFtZT0iRk9OVF9QUkVTRU5UQVRJT05OQU1FIiB2YWx1ZT0iVmVyZGFuYSwxNCxmYWxzZSxmYWxzZSx0cnVlIi8+DQoJCTx1aWZvbnQgbmFtZT0iRk9OVF9QUkVTRU5URVJOQU1FIiB2YWx1ZT0iVmVyZGFuYSwxMCx0cnVlLGZhbHNlLHRydWUiLz4NCgkJPHVpZm9udCBuYW1lPSJGT05UX1BSRVNFTlRFUlRJVExFIiB2YWx1ZT0iVmVyZGFuYSwxMCxmYWxzZSxmYWxzZSx0cnVlIi8+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+DQoJCTx1aWZvbnQgbmFtZT0iRk9OVF9USFVNQiIgdmFsdWU9IlZlcmRhbmEsOSxmYWxzZSxmYWxzZSx0cnVlIi8+DQoJCTx1aWZvbnQgbmFtZT0iRk9OVF9CSU9XSU4iIHZhbHVlPSJWZXJkYW5hLDExLGZhbHNlLGZhbHNlLGZhbHNlIi8+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+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+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+DQoJCTx1aWZvbnQgbmFtZT0iRk9OVF9RVUlaUE9EX1FVRVNUSU9OX1NDT1JFIiB2YWx1ZT0iVmVyZGFuYSw5LGZhbHNlLGZhbHNlLHRydWUiLz4NCgkJPHVpZm9udCBuYW1lPSJGT05UX1FVSVpQT0RfUVVFU1RJT05fU0NPUkVfVkFMVUUiIHZhbHVlPSJWZXJkYW5hLDksdHJ1ZSxmYWxzZSx0cnVlIi8+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+DQoJCTx1aWZvbnQgbmFtZT0iRk9OVF9RVUlaUE9EX1FVSVpfTUFYU0NPUkVfVkFMVUUiIHZhbHVlPSJWZXJkYW5hLDksdHJ1ZSxmYWxzZSx0cnVlIi8+DQoJCTx1aWZvbnQgbmFtZT0iRk9OVF9RVUlaUE9EX1FVSVpfUEFTU1NDT1JFIiB2YWx1ZT0iVmVyZGFuYSw5LGZhbHNlLGZhbHNlLHRydWUiLz4NCgkJPHVpZm9udCBuYW1lPSJGT05UX1FVSVpQT0RfUVVJWl9QQVNTU0NPUkVfVkFMVUUiIHZhbHVlPSJWZXJkYW5hLDksdHJ1ZSxmYWxzZSx0cnVlIi8+DQoJCTwhLS0gdWl0ZXh0IC0tPg0KCQk8IS0tIHN1YnN0aXR1dGlvbjogJW4gPT0gc2xpZGUgbnVtYmVyIC0tPg0KCQk8dWl0ZXh0IG5hbWU9IlVOTkFNRURTTElERVRJVExFIiB2YWx1ZT0iU2xpZGUgJW4iLz4NCgkJPCEtLSBzdWJzdGl0dXRpb246ICVuID09IHNsaWRlIG51bWJlciAtLT4NCgkJPCEtLSBzdWJzdGl0dXRpb246ICV0ID09IHRvdGFsIHNsaWRlIGNvdW50IC0tPg0KCQk8dWl0ZXh0IG5hbWU9IlNDUlVCQkFSU1RBVFVTX1NMSURFSU5GTyIgdmFsdWU9IlNsaWRlICVuIC8gJXQgfCAiLz4NCgkJPHVpdGV4dCBuYW1lPSJTQ1JVQkJBUlNUQVRVU19TVE9QUEVEIiB2YWx1ZT0iU3RvcHBlZCIvPg0KCQk8dWl0ZXh0IG5hbWU9IlNDUlVCQkFSU1RBVFVTX1BMQVlJTkciIHZhbHVlPSJQbGF5aW5nIi8+DQoJCTx1aXRleHQgbmFtZT0iU0NSVUJCQVJTVEFUVVNfTk9BVURJTyIgdmFsdWU9Ik5vIEF1ZGlvIi8+DQoJCTx1aXRleHQgbmFtZT0iU0NSVUJCQVJTVEFUVVNfVklEUExBWUlORyIgdmFsdWU9IlZpZGVvIFBsYXlpbmciLz4NCgkJPHVpdGV4dCBuYW1lPSJTQ1JVQkJBUlNUQVRVU19MT0FESU5HIiB2YWx1ZT0iTG9hZGluZyIvPg0KCQk8dWl0ZXh0IG5hbWU9IlNDUlVCQkFSU1RBVFVTX0JVRkZFUklORyIgdmFsdWU9IkJ1ZmZlcmluZyIvPg0KCQk8dWl0ZXh0IG5hbWU9IlNDUlVCQkFSU1RBVFVTX1FVRVNUSU9OIiB2YWx1ZT0iQW5zd2VyIFF1ZXN0aW9uIi8+DQoJCTx1aXRleHQgbmFtZT0iU0NSVUJCQVJTVEFUVVNfUkVWSUVXUVVJWiIgdmFsdWU9IlJldmlld2luZyBRdWl6Ii8+DQoJCTwhLS0gc3Vic3RpdHV0aW9uOiAlbSA9PSBtaW51dGVzIHJlbWFpbmluZyAtLT4NCgkJPCEtLSBzdWJzdGl0dXRpb246ICVzID09IHNlY29uZHMgcmVtYWluaW5nIC0tPg0KCQk8dWl0ZXh0IG5hbWU9IkVMQVBTRUQiIHZhbHVlPSIlbSBNaW51dGVzICVzIFNlY29uZHMgUmVtYWluaW5nIi8+DQoJCTx1aXRleHQgbmFtZT0iTk9URk9VTkQiIHZhbHVlPSJOb3RoaW5nIEZvdW5kIi8+DQoJCTx1aXRleHQgbmFtZT0iQVRUQUNITUVOVFMiIHZhbHVlPSJBdHRhY2htZW50cyIvPg0KCQk8IS0tIHN1YnN0aXR1dGlvbjogJXAgPT0gY3VycmVudCBzcGVha2VyJ3MgdGl0bGUgLS0+DQoJCTx1aXRleHQgbmFtZT0iQklPV0lOX1RJVExFIiB2YWx1ZT0iQmlvOiAlcCIvPg0KCQk8dWl0ZXh0IG5hbWU9IkJJT0JUTl9USVRMRSIgdmFsdWU9IkJpbyIvPg0KCQk8dWl0ZXh0IG5hbWU9IkRJVklERVJCVE5fVElUTEUiIHZhbHVlPSJ8Ii8+DQoJCTx1aXRleHQgbmFtZT0iQ09OVEFDVEJUTl9USVRMRSIgdmFsdWU9IkNvbnRhY3QiLz4NCgkJPHVpdGV4dCBuYW1lPSJUQUJfUVVJWiIgdmFsdWU9IlF1aXoiLz4NCgkJPHVpdGV4dCBuYW1lPSJUQUJfT1VUTElORSIgdmFsdWU9Ik91dGxpbmUiLz4NCgkJPHVpdGV4dCBuYW1lPSJUQUJfVEhVTUIiIHZhbHVlPSJUaHVtYiIvPg0KCQk8dWl0ZXh0IG5hbWU9IlRBQl9OT1RFUyIgdmFsdWU9Ik5vdGVzIi8+DQoJCTx1aXRleHQgbmFtZT0iVEFCX1NFQVJDSCIgdmFsdWU9IlNlYXJjaCIvPg0KCQk8dWl0ZXh0IG5hbWU9IlNMSURFX0hFQURJTkciIHZhbHVlPSJTbGlkZSBUaXRsZSIvPg0KCQk8dWl0ZXh0IG5hbWU9IkRVUkFUSU9OX0hFQURJTkciIHZhbHVlPSJEdXJhdGlvbiIvPg0KCQk8dWl0ZXh0IG5hbWU9IlNFQVJDSF9IRUFESU5HIiB2YWx1ZT0iU2VhcmNoIGZvciB0ZXh0OiIvPg0KCQk8dWl0ZXh0IG5hbWU9IlRIVU1CX0hFQURJTkciIHZhbHVlPSJTbGlkZSIvPg0KCQk8dWl0ZXh0IG5hbWU9IlRIVU1CX0lORk8iIHZhbHVlPSJTbGlkZSBUaXRsZS9EdXJhdGlvbiIvPg0KCQk8dWl0ZXh0IG5hbWU9IkFUVEFDSE5BTUVfSEVBRElORyIgdmFsdWU9IkZpbGUgTmFtZSIvPg0KCQk8dWl0ZXh0IG5hbWU9IkFUVEFDSFNJWkVfSEVBRElORyIgdmFsdWU9IlNpemUiLz4NCgkJPHVpdGV4dCBuYW1lPSJTTElERV9OT1RFUyIgdmFsdWU9IlNsaWRlIE5vdGVzIi8+DQoJCTwhLS1xdWl6IHBvZCBhbmQgbWVzc2FnZSBib3ggdGV4dHMtLT4NCgkJPHVpdGV4dCBuYW1lPSJRVUlaUE9EX1FVSVpfQVRURU1QVCIgdmFsdWU9IlF1aXogQXR0ZW1wdDoiLz4NCgkJPHVpdGV4dCBuYW1lPSJRVUlaUE9EX1FVSVpfQVRURU1QVF9WQUxVRSIgdmFsdWU9IiVuIG9mICV0Ii8+DQoJCTx1aXRleHQgbmFtZT0iUVVJWlBPRF9RVUlaX1NDT1JFIiB2YWx1ZT0iU2NvcmVkOiIvPg0KCQk8dWl0ZXh0IG5hbWU9IlFVSVpQT0RfUVVJWl9QQVNTU0NPUkUiIHZhbHVlPSJQYXNzaW5nIFNjb3JlOiIvPg0KCQk8dWl0ZXh0IG5hbWU9IlFVSVpQT0RfUVVJWl9NQVhTQ09SRSIgdmFsdWU9Ik1heCBTY29yZToiLz4NCgkJPHVpdGV4dCBuYW1lPSJRVUlaUE9EX1FVRVNBVE1QVF9TVFIiIHZhbHVlPSJBdHRlbXB0OiAlbiBvZiAldCIvPg0KCQk8dWl0ZXh0IG5hbWU9IlFVSVpQT0RfUVVFU1RZUEVfU1RSIiB2YWx1ZT0iVHlwZTogJXMiLz4NCgkJPHVpdGV4dCBuYW1lPSJRVUlaUE9EX1FVRVNUWVBFX0dSRCIgdmFsdWU9IkdyYWRlZCIvPg0KCQk8dWl0ZXh0IG5hbWU9IlFVSVpQT0RfUVVFU1RZUEVfU1ZZIiB2YWx1ZT0iU3VydmV5Ii8+DQoJCTx1aXRleHQgbmFtZT0iUVVJWlBPRF9RVUlaQVRNUFRfSU5GIiB2YWx1ZT0iSW5maW5pdGUiLz4NCgkJPHVpdGV4dCBuYW1lPSJRVUlaUE9EX1FVRVNBVE1QVF9JTkYiIHZhbHVlPSJJbmZpbml0ZSIvPg0KCQk8dWl0ZXh0IG5hbWU9IldBUk5JTkdNU0dfWUVTU1RSSU5HIiB2YWx1ZT0iWWVzIi8+DQoJCTx1aXRleHQgbmFtZT0iV0FSTklOR01TR19OT1NUUklORyIgdmFsdWU9Ik5vIi8+DQoJCTx1aXRleHQgbmFtZT0iV0FSTklOR01TR19USVRMRVNUUklORyIgdmFsdWU9IlF1aXogTmF2aWdhdGlvbiBXYXJuaW5nIi8+DQoJCTx1aXRleHQgbmFtZT0iV0FSTklOR01TR19NU0dTVFJJTkciIHZhbHVlPSJUaGVyZSBhcmUgdW4tYXR0ZW1wdGVkIHF1ZXN0aW9ucyBpbiB0aGlzIFF1aXouJiN4QTsmI3hBO0NsaWNraW5nIFllcyB3aWxsIHRha2UgeW91IG91dCBvZiB0aGUgUXVpei4gQ2xpY2sgTm8gdG8gY29udGludWUgdGhlIFF1aXouIi8+DQoJCTx1aXRleHQgbmFtZT0iSU5GT1JNQVRJT05fSDI2NF9GTEFTSFBMQVlFUiIgdmFsdWU9IlRoZSBjdXJyZW50IHZlcnNpb24gb2YgRmxhc2ggUGxheWVyIGluc3RhbGxlZCBvbiB5b3VyIG1hY2hpbmUgZG9lcyBub3Qgc3VwcG9ydCB0aGlzIHZpZGVvLiBDbGljayBvbiB0aGUgdmlkZW8gYXJlYSB0byBkb3dubG9hZCB0aGUgbGF0ZXN0IEZsYXNoIFBsYXllci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U2hvdyBzaWRlYmFyIHRvIHBhcnRpY2lwYW50cyIvPg0KCQk8dWl0ZXh0IG5hbWU9Ik1VVEUiIHZhbHVlPSJNdXRlIi8+DQoJCTx1aXRleHQgbmFtZT0iRE9DV1JBUF9USVRMRSIgdmFsdWU9IlByZXNlbnRlciBGaWxlIEF0dGFjaG1lbnQiLz4NCgkJPHVpdGV4dCBuYW1lPSJET0NXUkFQX01TRyIgdmFsdWU9IlNhdmUgdG8gTXkgQ29tcHV0ZXIiLz4NCgkJPHVpdGV4dCBuYW1lPSJET0NXUkFQX1BST01QVCIgdmFsdWU9IkNsaWNrIHRvIERvd25sb2FkIi8+DQoJPC9sYW5ndWFnZT4NCgk8bGFuZ3VhZ2UgaWQ9ImRl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kZvbGllICVuIi8+DQoJCTwhLS0gc3Vic3RpdHV0aW9uOiAlbiA9PSBzbGlkZSBudW1iZXIgLS0+DQoJCTwhLS0gc3Vic3RpdHV0aW9uOiAldCA9PSB0b3RhbCBzbGlkZSBjb3VudCAtLT4NCgkJPHVpdGV4dCBuYW1lPSJTQ1JVQkJBUlNUQVRVU19TTElERUlORk8iIHZhbHVlPSJGb2xpZSAlbiAvICV0IHwgIi8+DQoJCTx1aXRleHQgbmFtZT0iU0NSVUJCQVJTVEFUVVNfU1RPUFBFRCIgdmFsdWU9IkJlZW5kZXQiLz4NCgkJPHVpdGV4dCBuYW1lPSJTQ1JVQkJBUlNUQVRVU19QTEFZSU5HIiB2YWx1ZT0iV2llZGVyZ2FiZSIvPg0KCQk8dWl0ZXh0IG5hbWU9IlNDUlVCQkFSU1RBVFVTX05PQVVESU8iIHZhbHVlPSJLZWluIEF1ZGlvIi8+DQoJCTx1aXRleHQgbmFtZT0iU0NSVUJCQVJTVEFUVVNfVklEUExBWUlORyIgdmFsdWU9IlZpZGVvIHdpcmQgYWJnZXNwaWVsdCIvPg0KCQk8dWl0ZXh0IG5hbWU9IlNDUlVCQkFSU1RBVFVTX0xPQURJTkciIHZhbHVlPSJMYWRlbiIvPg0KCQk8dWl0ZXh0IG5hbWU9IlNDUlVCQkFSU1RBVFVTX0JVRkZFUklORyIgdmFsdWU9IlB1ZmZlcm4iLz4NCgkJPHVpdGV4dCBuYW1lPSJTQ1JVQkJBUlNUQVRVU19RVUVTVElPTiIgdmFsdWU9IkZyYWdlIGJlYW50d29ydGVuIi8+DQoJCTx1aXRleHQgbmFtZT0iU0NSVUJCQVJTVEFUVVNfUkVWSUVXUVVJWiIgdmFsdWU9Ik5vY2htYWxzIGR1cmNoc2VoZW4iLz4NCgkJPCEtLSBzdWJzdGl0dXRpb246ICVtID09IG1pbnV0ZXMgcmVtYWluaW5nIC0tPg0KCQk8IS0tIHN1YnN0aXR1dGlvbjogJXMgPT0gc2Vjb25kcyByZW1haW5pbmcgLS0+DQoJCTx1aXRleHQgbmFtZT0iRUxBUFNFRCIgdmFsdWU9IlJlc3RkYXVlcjogJW0gTWludXRlbiAlcyBTZWt1bmRlbiIvPg0KCQk8dWl0ZXh0IG5hbWU9Ik5PVEZPVU5EIiB2YWx1ZT0iTmljaHRzIGdlZnVuZGVuIi8+DQoJCTx1aXRleHQgbmFtZT0iQVRUQUNITUVOVFMiIHZhbHVlPSJBbmxhZ2VuIi8+DQoJCTwhLS0gc3Vic3RpdHV0aW9uOiAlcCA9PSBjdXJyZW50IHNwZWFrZXIncyB0aXRsZSAtLT4NCgkJPHVpdGV4dCBuYW1lPSJCSU9XSU5fVElUTEUiIHZhbHVlPSJTcHJlY2hlcjogJXAiLz4NCgkJPHVpdGV4dCBuYW1lPSJCSU9CVE5fVElUTEUiIHZhbHVlPSJTcHJlY2hlciIvPg0KCQk8dWl0ZXh0IG5hbWU9IkRJVklERVJCVE5fVElUTEUiIHZhbHVlPSJ8Ii8+DQoJCTx1aXRleHQgbmFtZT0iQ09OVEFDVEJUTl9USVRMRSIgdmFsdWU9IktvbnRha3QiLz4NCgkJPHVpdGV4dCBuYW1lPSJUQUJfUVVJWiIgdmFsdWU9IlF1aXoiLz4NCgkJPHVpdGV4dCBuYW1lPSJUQUJfT1VUTElORSIgdmFsdWU9IlN0cnVrdHVyIi8+DQoJCTx1aXRleHQgbmFtZT0iVEFCX1RIVU1CIiB2YWx1ZT0iTWluaWF0dXIiLz4NCgkJPHVpdGV4dCBuYW1lPSJUQUJfTk9URVMiIHZhbHVlPSJOb3RpemVuIi8+DQoJCTx1aXRleHQgbmFtZT0iVEFCX1NFQVJDSCIgdmFsdWU9IlN1Y2hlbiIvPg0KCQk8dWl0ZXh0IG5hbWU9IlNMSURFX0hFQURJTkciIHZhbHVlPSJGb2xpZW50aXRlbCIvPg0KCQk8dWl0ZXh0IG5hbWU9IkRVUkFUSU9OX0hFQURJTkciIHZhbHVlPSJEYXVlciIvPg0KCQk8dWl0ZXh0IG5hbWU9IlNFQVJDSF9IRUFESU5HIiB2YWx1ZT0iVGV4dCBzdWNoZW46Ii8+DQoJCTx1aXRleHQgbmFtZT0iVEhVTUJfSEVBRElORyIgdmFsdWU9IkZvbGllIi8+DQoJCTx1aXRleHQgbmFtZT0iVEhVTUJfSU5GTyIgdmFsdWU9IkZvbGllbnRpdGVsL0RhdWVyIi8+DQoJCTx1aXRleHQgbmFtZT0iQVRUQUNITkFNRV9IRUFESU5HIiB2YWx1ZT0iRGF0ZWluYW1lIi8+DQoJCTx1aXRleHQgbmFtZT0iQVRUQUNIU0laRV9IRUFESU5HIiB2YWx1ZT0iR3LDtsOfZSIvPg0KCQk8dWl0ZXh0IG5hbWU9IlNMSURFX05PVEVTIiB2YWx1ZT0iRm9saWVubm90aXplbiIvPg0KCQk8IS0tcXVpeiBwb2QgYW5kIG1lc3NhZ2UgYm94IHRleHRzLS0+DQoJCTx1aXRleHQgbmFtZT0iUVVJWlBPRF9RVUlaX0FUVEVNUFQiIHZhbHVlPSJRdWl6dmVyc3VjaDoiLz4NCgkJPHVpdGV4dCBuYW1lPSJRVUlaUE9EX1FVSVpfQVRURU1QVF9WQUxVRSIgdmFsdWU9IiVuIHZvbiAldCIvPg0KCQk8dWl0ZXh0IG5hbWU9IlFVSVpQT0RfUVVJWl9TQ09SRSIgdmFsdWU9IkVycmVpY2h0OiIvPg0KCQk8dWl0ZXh0IG5hbWU9IlFVSVpQT0RfUVVJWl9QQVNTU0NPUkUiIHZhbHVlPSJNaW5kZXN0cHVua3R6YWhsOiIvPg0KCQk8dWl0ZXh0IG5hbWU9IlFVSVpQT0RfUVVJWl9NQVhTQ09SRSIgdmFsdWU9Ik1heGltYWxlIFB1bmt0emFobDoiLz4NCgkJPHVpdGV4dCBuYW1lPSJRVUlaUE9EX1FVRVNBVE1QVF9TVFIiIHZhbHVlPSJWZXJzdWNoOiAlbiB2b24gJXQiLz4NCgkJPHVpdGV4dCBuYW1lPSJRVUlaUE9EX1FVRVNUWVBFX1NUUiIgdmFsdWU9IlR5cDogJXMiLz4NCgkJPHVpdGV4dCBuYW1lPSJRVUlaUE9EX1FVRVNUWVBFX0dSRCIgdmFsdWU9IkJld2VydGV0Ii8+DQoJCTx1aXRleHQgbmFtZT0iUVVJWlBPRF9RVUVTVFlQRV9TVlkiIHZhbHVlPSJVbWZyYWdlIi8+DQoJCTx1aXRleHQgbmFtZT0iUVVJWlBPRF9RVUlaQVRNUFRfSU5GIiB2YWx1ZT0iVW5lbmRsaWNoIi8+DQoJCTx1aXRleHQgbmFtZT0iUVVJWlBPRF9RVUVTQVRNUFRfSU5GIiB2YWx1ZT0iVW5lbmRsaWNoIi8+DQoJCTx1aXRleHQgbmFtZT0iV0FSTklOR01TR19ZRVNTVFJJTkciIHZhbHVlPSJKYSIvPg0KCQk8dWl0ZXh0IG5hbWU9IldBUk5JTkdNU0dfTk9TVFJJTkciIHZhbHVlPSJOZWluIi8+DQoJCTx1aXRleHQgbmFtZT0iV0FSTklOR01TR19USVRMRVNUUklORyIgdmFsdWU9IlF1aXpuYXZpZ2F0aW9uc3dhcm51bmciLz4NCgkJPHVpdGV4dCBuYW1lPSJXQVJOSU5HTVNHX01TR1NUUklORyIgdmFsdWU9IkluIGRpZXNlbSBRdWl6IGdpYnQgZXMgdW5iZWFudHdvcnRldGUgRnJhZ2VuLiYjeEE7JiN4QTtXZW5uIFNpZSBhdWYgJnF1b3Q7SmEmcXVvdDsga2xpY2tlbiwgd2lyZCBkYXMgUXVpeiBiZWVuZGV0LiBLbGlja2VuIFNpZSBhdWYgJnF1b3Q7TmVpbiZxdW90OywgdW0gbWl0IGRlbSBRdWl6IGZvcnR6dWZhaHJlbi4iLz4NCgkJPHVpdGV4dCBuYW1lPSJJTkZPUk1BVElPTl9IMjY0X0ZMQVNIUExBWUVSIiB2YWx1ZT0iRGFzIFZpZGVvIHdpcmQgdm9uIGRlciBtb21lbnRhbiBhdWYgZGllc2VtIENvbXB1dGVyIGluc3RhbGxpZXJ0ZW4gVmVyc2lvbiB2b24gRmxhc2ggUGxheWVyIG5pY2h0IHVudGVyc3TDvHR6dC4gS2xpY2tlbiBTaWUgYXVmIGRlbiBWaWRlb2JlcmVpY2gsIHVtIGRpZSBha3R1ZWxsZSBWZXJzaW9uIHZvbiBGbGFzaCBQbGF5ZXIgaGVydW50ZXJ6dWxhZGVuL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JEZW4gVGVpbG5laG1lcm4gZGllIFNlaXRlbmxlaXN0ZSBhbnplaWdlbiIvPg0KCQk8dWl0ZXh0IG5hbWU9Ik1VVEUiIHZhbHVlPSJUb24gYXVzIi8+DQoJCTx1aXRleHQgbmFtZT0iRE9DV1JBUF9USVRMRSIgdmFsdWU9IlByZXNlbnRlci1BbmhhbmciLz4NCgkJPHVpdGV4dCBuYW1lPSJET0NXUkFQX01TRyIgdmFsdWU9IkF1ZiBtZWluZW0gQXJiZWl0c3BsYXR6IHNwZWljaGVybiIvPg0KCQk8dWl0ZXh0IG5hbWU9IkRPQ1dSQVBfUFJPTVBUIiB2YWx1ZT0iWnVtIEhlcnVudGVybGFkZW4ga2xpY2tlbiIvPg0KCTwvbGFuZ3VhZ2U+DQoJPGxhbmd1YWdlIGlkPSJmci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JEaWFwb3NpdGl2ZSAlbiIvPg0KCQk8IS0tIHN1YnN0aXR1dGlvbjogJW4gPT0gc2xpZGUgbnVtYmVyIC0tPg0KCQk8IS0tIHN1YnN0aXR1dGlvbjogJXQgPT0gdG90YWwgc2xpZGUgY291bnQgLS0+DQoJCTx1aXRleHQgbmFtZT0iU0NSVUJCQVJTVEFUVVNfU0xJREVJTkZPIiB2YWx1ZT0iRGlhcG9zaXRpdmUgJW4gLyAldCB8ICIvPg0KCQk8dWl0ZXh0IG5hbWU9IlNDUlVCQkFSU1RBVFVTX1NUT1BQRUQiIHZhbHVlPSJBcnLDqnTDqWUiLz4NCgkJPHVpdGV4dCBuYW1lPSJTQ1JVQkJBUlNUQVRVU19QTEFZSU5HIiB2YWx1ZT0iTGVjdHVyZSIvPg0KCQk8dWl0ZXh0IG5hbWU9IlNDUlVCQkFSU1RBVFVTX05PQVVESU8iIHZhbHVlPSJQYXMgZGUgc29uIi8+DQoJCTx1aXRleHQgbmFtZT0iU0NSVUJCQVJTVEFUVVNfVklEUExBWUlORyIgdmFsdWU9IkxlY3R1cmUgdmlkw6lvIGVuIGNvdXJzIi8+DQoJCTx1aXRleHQgbmFtZT0iU0NSVUJCQVJTVEFUVVNfTE9BRElORyIgdmFsdWU9IkNoYXJnZW1lbnQgZW4gY291cnMiLz4NCgkJPHVpdGV4dCBuYW1lPSJTQ1JVQkJBUlNUQVRVU19CVUZGRVJJTkciIHZhbHVlPSJNaXNlIGVuIG3DqW1vaXJlIi8+DQoJCTx1aXRleHQgbmFtZT0iU0NSVUJCQVJTVEFUVVNfUVVFU1RJT04iIHZhbHVlPSJSw6lwb25kcmUgw6AgbGEgcXVlc3Rpb24iLz4NCgkJPHVpdGV4dCBuYW1lPSJTQ1JVQkJBUlNUQVRVU19SRVZJRVdRVUlaIiB2YWx1ZT0iUsOpdmlzaW9uIGR1IHF1ZXN0aW9ubmFpcmUiLz4NCgkJPCEtLSBzdWJzdGl0dXRpb246ICVtID09IG1pbnV0ZXMgcmVtYWluaW5nIC0tPg0KCQk8IS0tIHN1YnN0aXR1dGlvbjogJXMgPT0gc2Vjb25kcyByZW1haW5pbmcgLS0+DQoJCTx1aXRleHQgbmFtZT0iRUxBUFNFRCIgdmFsdWU9IiVtIG1pbnV0ZXMgJXMgc2Vjb25kZXMgcmVzdGFudGVzIi8+DQoJCTx1aXRleHQgbmFtZT0iTk9URk9VTkQiIHZhbHVlPSJSaWVuIHRyb3V2w6kiLz4NCgkJPHVpdGV4dCBuYW1lPSJBVFRBQ0hNRU5UUyIgdmFsdWU9IlBpw6hjZXMgam9pbnRlcyIvPg0KCQk8IS0tIHN1YnN0aXR1dGlvbjogJXAgPT0gY3VycmVudCBzcGVha2VyJ3MgdGl0bGUgLS0+DQoJCTx1aXRleHQgbmFtZT0iQklPV0lOX1RJVExFIiB2YWx1ZT0iQmlvIDogJXAiLz4NCgkJPHVpdGV4dCBuYW1lPSJCSU9CVE5fVElUTEUiIHZhbHVlPSJCaW8gOiIvPg0KCQk8dWl0ZXh0IG5hbWU9IkRJVklERVJCVE5fVElUTEUiIHZhbHVlPSJ8Ii8+DQoJCTx1aXRleHQgbmFtZT0iQ09OVEFDVEJUTl9USVRMRSIgdmFsdWU9IkNvbnRhY3QiLz4NCgkJPHVpdGV4dCBuYW1lPSJUQUJfUVVJWiIgdmFsdWU9IlF1aXoiLz4NCgkJPHVpdGV4dCBuYW1lPSJUQUJfT1VUTElORSIgdmFsdWU9IlBsYW4iLz4NCgkJPHVpdGV4dCBuYW1lPSJUQUJfVEhVTUIiIHZhbHVlPSJEaWFwb3MiLz4NCgkJPHVpdGV4dCBuYW1lPSJUQUJfTk9URVMiIHZhbHVlPSJOb3RlcyIvPg0KCQk8dWl0ZXh0IG5hbWU9IlRBQl9TRUFSQ0giIHZhbHVlPSJSZWNoZXJjaGUiLz4NCgkJPHVpdGV4dCBuYW1lPSJTTElERV9IRUFESU5HIiB2YWx1ZT0iVGl0cmUgZGUgbGEgZGlhcG9zaXRpdmUiLz4NCgkJPHVpdGV4dCBuYW1lPSJEVVJBVElPTl9IRUFESU5HIiB2YWx1ZT0iRHVyw6llIi8+DQoJCTx1aXRleHQgbmFtZT0iU0VBUkNIX0hFQURJTkciIHZhbHVlPSJSZWNoZXJjaGUgZGUgdGV4dGUgOiIvPg0KCQk8dWl0ZXh0IG5hbWU9IlRIVU1CX0hFQURJTkciIHZhbHVlPSJEaWFwb3NpdGl2ZSIvPg0KCQk8dWl0ZXh0IG5hbWU9IlRIVU1CX0lORk8iIHZhbHVlPSJUaXRyZS9kdXLDqWUiLz4NCgkJPHVpdGV4dCBuYW1lPSJBVFRBQ0hOQU1FX0hFQURJTkciIHZhbHVlPSJOb20gZGUgZmljaGllciIvPg0KCQk8dWl0ZXh0IG5hbWU9IkFUVEFDSFNJWkVfSEVBRElORyIgdmFsdWU9IlRhaWxsZSIvPg0KCQk8dWl0ZXh0IG5hbWU9IlNMSURFX05PVEVTIiB2YWx1ZT0iQ29tbWVudGFpcmVzIGRlcyBkaWFwb3NpdGl2ZXMiLz4NCgkJPCEtLXF1aXogcG9kIGFuZCBtZXNzYWdlIGJveCB0ZXh0cy0tPg0KCQk8dWl0ZXh0IG5hbWU9IlFVSVpQT0RfUVVJWl9BVFRFTVBUIiB2YWx1ZT0iVGVudGF0aXZlIGRlIHF1ZXN0aW9ubmFpcmUgOiIvPg0KCQk8dWl0ZXh0IG5hbWU9IlFVSVpQT0RfUVVJWl9BVFRFTVBUX1ZBTFVFIiB2YWx1ZT0iJW4gc3VyICV0Ii8+DQoJCTx1aXRleHQgbmFtZT0iUVVJWlBPRF9RVUlaX1NDT1JFIiB2YWx1ZT0iTm90ZSBvYnRlbnVlIDoiLz4NCgkJPHVpdGV4dCBuYW1lPSJRVUlaUE9EX1FVSVpfUEFTU1NDT1JFIiB2YWx1ZT0iTm90ZSBkJ2FkbWlzc2liaWxpdMOpwqA6Ii8+DQoJCTx1aXRleHQgbmFtZT0iUVVJWlBPRF9RVUlaX01BWFNDT1JFIiB2YWx1ZT0iTm90ZSBtYXhpbWFsZSA6Ii8+DQoJCTx1aXRleHQgbmFtZT0iUVVJWlBPRF9RVUVTQVRNUFRfU1RSIiB2YWx1ZT0iVGVudGF0aXZlIDogJW4gc3VyICV0Ii8+DQoJCTx1aXRleHQgbmFtZT0iUVVJWlBPRF9RVUVTVFlQRV9TVFIiIHZhbHVlPSJUeXBlOiAlcyIvPg0KCQk8dWl0ZXh0IG5hbWU9IlFVSVpQT0RfUVVFU1RZUEVfR1JEIiB2YWx1ZT0iTm90w6kiLz4NCgkJPHVpdGV4dCBuYW1lPSJRVUlaUE9EX1FVRVNUWVBFX1NWWSIgdmFsdWU9IkVucXXDqnRlIi8+DQoJCTx1aXRleHQgbmFtZT0iUVVJWlBPRF9RVUlaQVRNUFRfSU5GIiB2YWx1ZT0iSWxsaW1pdMOpIi8+DQoJCTx1aXRleHQgbmFtZT0iUVVJWlBPRF9RVUVTQVRNUFRfSU5GIiB2YWx1ZT0iSWxsaW1pdMOpIi8+DQoJCTx1aXRleHQgbmFtZT0iV0FSTklOR01TR19ZRVNTVFJJTkciIHZhbHVlPSJPdWkiLz4NCgkJPHVpdGV4dCBuYW1lPSJXQVJOSU5HTVNHX05PU1RSSU5HIiB2YWx1ZT0iTm9uIi8+DQoJCTx1aXRleHQgbmFtZT0iV0FSTklOR01TR19USVRMRVNUUklORyIgdmFsdWU9IkF2ZXJ0aXNzZW1lbnQgZGUgbmF2aWdhdGlvbiBkdSBxdWVzdGlvbm5haXJlIi8+DQoJCTx1aXRleHQgbmFtZT0iV0FSTklOR01TR19NU0dTVFJJTkciIHZhbHVlPSJWb3VzIG4nYXZleiBwYXMgcsOpcG9uZHUgw6AgY2VydGFpbmVzIHF1ZXN0aW9ucyBkZSBjZSBxdWVzdGlvbm5haXJlLiYjeEE7JiN4QTtTaSB2b3VzIGNsaXF1ZXogc3VyIE91aSwgdm91cyBxdWl0dGVyZXogbGUgcXVlc3Rpb25uYWlyZS4gQ2xpcXVleiBzdXIgTm9uIHBvdXIgY29udGludWVyIGxlIHF1ZXN0aW9ubmFpcmUuIi8+DQoJCTx1aXRleHQgbmFtZT0iSU5GT1JNQVRJT05fSDI2NF9GTEFTSFBMQVlFUiIgdmFsdWU9IkxhIHZlcnNpb24gZGUgRmxhc2ggUGxheWVyIGFjdHVlbGxlbWVudCBpbnN0YWxsw6llIHN1ciB2b3RyZSBtYWNoaW5lIG5lIHByZW5kIHBhcyBlbiBjaGFyZ2UgY2UgdHlwZSBkZSB2aWTDqW8uIENsaXF1ZXogc3VyIGxhIHpvbmUgdmlkw6lvIHBvdXIgdMOpbMOpY2hhcmdlciBsYSBkZXJuacOocmUgdmVyc2lvbiBkZSBGbGFzaCBQbGF5ZXI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k1vbnRyZXIgbCdlbmNhZHLDqSBhdXggcGFydGljaXBhbnRzIi8+DQoJCTx1aXRleHQgbmFtZT0iTVVURSIgdmFsdWU9Ik11ZXQiLz4NCgkJPHVpdGV4dCBuYW1lPSJET0NXUkFQX1RJVExFIiB2YWx1ZT0iUGnDqGNlIGpvaW50ZSBQcmVzZW50ZXIiLz4NCgkJPHVpdGV4dCBuYW1lPSJET0NXUkFQX01TRyIgdmFsdWU9IkVucmVnaXN0cmVyIHN1ciBtb24gb3JkaW5hdGV1ciIvPg0KCQk8dWl0ZXh0IG5hbWU9IkRPQ1dSQVBfUFJPTVBUIiB2YWx1ZT0iQ2xpcXVlciBwb3VyIHTDqWzDqWNoYXJnZXIiLz4NCgk8L2xhbmd1YWdlPg0KCTxsYW5ndWFnZSBpZD0iamEiPg0KCQk8IS0tIGZvcm1hdCBmb3IgdWlmb250IHZhbHVlIGlzICJmb250LHNpemUsaXNib2xkLGlzaXRhbGljLGlzc2hhZG93ZWQiIC0tPg0KCQk8dWlmb250IG5hbWU9IkZPTlRfUVVJWlpJTkciIHZhbHVlPSJWZXJkYW5hLDksZmFsc2UsZmFsc2UsZmFsc2UiLz4NCgkJPHVpZm9udCBuYW1lPSJGT05UX1NDUlVCU1RBVFVTIiB2YWx1ZT0iVmVyZGFuYSwxMSxmYWxzZSxmYWxzZSx0cnVlIi8+DQoJCTx1aWZvbnQgbmFtZT0iRk9OVF9TQ1JVQlRJTUUiIHZhbHVlPSJWZXJkYW5hLDksZmFsc2UsZmFsc2UsdHJ1ZSIvPg0KCQk8dWlmb250IG5hbWU9IkZPTlRfRUxBUFNFRFRJTUUiIHZhbHVlPSJWZXJkYW5hLDExLHRydWUsZmFsc2UsZmFsc2UiLz4NCgkJPHVpZm9udCBuYW1lPSJGT05UX1VUSUxTTUVOVSIgdmFsdWU9IlZlcmRhbmEsOSx0cnVlLGZhbHNlLGZhbHNlIi8+DQoJCTx1aWZvbnQgbmFtZT0iRk9OVF9UQUJTIiB2YWx1ZT0iVmVyZGFuYSwxMCxmYWxzZSxmYWxzZSxmYWxzZSIvPg0KCQk8dWlmb250IG5hbWU9IkZPTlRfUFJFU0VOVEFUSU9OTkFNRSIgdmFsdWU9IlZlcmRhbmEsMTUsZmFsc2UsZmFsc2UsdHJ1ZSIvPg0KCQk8dWlmb250IG5hbWU9IkZPTlRfUFJFU0VOVEVSTkFNRSIgdmFsdWU9IlZlcmRhbmEsMTUsdHJ1ZSxmYWxzZSx0cnVlIi8+DQoJCTx1aWZvbnQgbmFtZT0iRk9OVF9QUkVTRU5URVJUSVRMRSIgdmFsdWU9IlZlcmRhbmEsMTE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ExLGZhbHNlLGZhbHNlLHRydWUiLz4NCgkJPHVpZm9udCBuYW1lPSJGT05UX0JJT1dJTiIgdmFsdWU9IlZlcmRhbmEsMTEsZmFsc2UsZmFsc2UsZmFsc2UiLz4NCgkJPHVpZm9udCBuYW1lPSJGT05UX0xJU1RIRUFESU5HIiB2YWx1ZT0iVmVyZGFuYSwxMSxmYWxzZSxmYWxzZSxmYWxzZSIvPg0KCQk8dWlmb250IG5hbWU9IkZPTlRfV0lOVElUTEUiIHZhbHVlPSJWZXJkYW5hLDEx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uOCueODqeOCpOODiSA6ICVuIi8+DQoJCTwhLS0gc3Vic3RpdHV0aW9uOiAlbiA9PSBzbGlkZSBudW1iZXIgLS0+DQoJCTwhLS0gc3Vic3RpdHV0aW9uOiAldCA9PSB0b3RhbCBzbGlkZSBjb3VudCAtLT4NCgkJPHVpdGV4dCBuYW1lPSJTQ1JVQkJBUlNUQVRVU19TTElERUlORk8iIHZhbHVlPSLjgrnjg6njgqTjg4kgOiAlbiAvICV0IHwgIi8+DQoJCTx1aXRleHQgbmFtZT0iU0NSVUJCQVJTVEFUVVNfU1RPUFBFRCIgdmFsdWU9IuWBnOatoiIvPg0KCQk8dWl0ZXh0IG5hbWU9IlNDUlVCQkFSU1RBVFVTX1BMQVlJTkciIHZhbHVlPSLlho3nlJ/kuK0iLz4NCgkJPHVpdGV4dCBuYW1lPSJTQ1JVQkJBUlNUQVRVU19OT0FVRElPIiB2YWx1ZT0i6Z+z5aOw44Gq44GXIi8+DQoJCTx1aXRleHQgbmFtZT0iU0NSVUJCQVJTVEFUVVNfVklEUExBWUlORyIgdmFsdWU9IuODk+ODh+OCquWGjeeUn+S4rSIvPg0KCQk8dWl0ZXh0IG5hbWU9IlNDUlVCQkFSU1RBVFVTX0xPQURJTkciIHZhbHVlPSLjg63jg7zjg4nkuK0iLz4NCgkJPHVpdGV4dCBuYW1lPSJTQ1JVQkJBUlNUQVRVU19CVUZGRVJJTkciIHZhbHVlPSLjg5Djg4Pjg5XjgqHkuK0iLz4NCgkJPHVpdGV4dCBuYW1lPSJTQ1JVQkJBUlNUQVRVU19RVUVTVElPTiIgdmFsdWU9IuizquWVj+OBq+etlOOBiOOBpuS4i+OBleOBhCIvPg0KCQk8dWl0ZXh0IG5hbWU9IlNDUlVCQkFSU1RBVFVTX1JFVklFV1FVSVoiIHZhbHVlPSLjgq/jgqTjgrrjgpLjg6zjg5Pjg6Xjg7zjgZfjgabjgYTjgb7jgZkiLz4NCgkJPCEtLSBzdWJzdGl0dXRpb246ICVtID09IG1pbnV0ZXMgcmVtYWluaW5nIC0tPg0KCQk8IS0tIHN1YnN0aXR1dGlvbjogJXMgPT0gc2Vjb25kcyByZW1haW5pbmcgLS0+DQoJCTx1aXRleHQgbmFtZT0iRUxBUFNFRCIgdmFsdWU9Iuaui+OCiiA6ICVtIOWIhiAlcyDnp5IiLz4NCgkJPHVpdGV4dCBuYW1lPSJOT1RGT1VORCIgdmFsdWU9IuS9leOCguimi+OBpOOBi+OCiuOBvuOBm+OCkyIvPg0KCQk8dWl0ZXh0IG5hbWU9IkFUVEFDSE1FTlRTIiB2YWx1ZT0i5re75LuYIi8+DQoJCTwhLS0gc3Vic3RpdHV0aW9uOiAlcCA9PSBjdXJyZW50IHNwZWFrZXIncyB0aXRsZSAtLT4NCgkJPHVpdGV4dCBuYW1lPSJCSU9XSU5fVElUTEUiIHZhbHVlPSLntYzmrbQgOiAlcCIvPg0KCQk8dWl0ZXh0IG5hbWU9IkJJT0JUTl9USVRMRSIgdmFsdWU9Iue1jOattCIvPg0KCQk8dWl0ZXh0IG5hbWU9IkRJVklERVJCVE5fVElUTEUiIHZhbHVlPSJ8Ii8+DQoJCTx1aXRleHQgbmFtZT0iQ09OVEFDVEJUTl9USVRMRSIgdmFsdWU9IuOBiuWVj+OBhOWQiOOCj+OBmyIvPg0KCQk8dWl0ZXh0IG5hbWU9IlRBQl9RVUlaIiB2YWx1ZT0i44Kv44Kk44K6Ii8+DQoJCTx1aXRleHQgbmFtZT0iVEFCX09VVExJTkUiIHZhbHVlPSLjgqLjgqbjg4jjg6njgqTjg7MiLz4NCgkJPHVpdGV4dCBuYW1lPSJUQUJfVEhVTUIiIHZhbHVlPSLjgrXjg6Djg43jg7zjg6siLz4NCgkJPHVpdGV4dCBuYW1lPSJUQUJfTk9URVMiIHZhbHVlPSLjg47jg7zjg4giLz4NCgkJPHVpdGV4dCBuYW1lPSJUQUJfU0VBUkNIIiB2YWx1ZT0i5qSc57SiIi8+DQoJCTx1aXRleHQgbmFtZT0iU0xJREVfSEVBRElORyIgdmFsdWU9IuOCueODqeOCpOODieOCv+OCpOODiOODqyIvPg0KCQk8dWl0ZXh0IG5hbWU9IkRVUkFUSU9OX0hFQURJTkciIHZhbHVlPSLplbfjgZUiLz4NCgkJPHVpdGV4dCBuYW1lPSJTRUFSQ0hfSEVBRElORyIgdmFsdWU9IuaknOe0ouOBmeOCi+ODhuOCreOCueODiCA6ICIvPg0KCQk8dWl0ZXh0IG5hbWU9IlRIVU1CX0hFQURJTkciIHZhbHVlPSLjgrnjg6njgqTjg4kiLz4NCgkJPHVpdGV4dCBuYW1lPSJUSFVNQl9JTkZPIiB2YWx1ZT0i44K544Op44Kk44OJ44K/44Kk44OI44OrIC8g6ZW344GVIi8+DQoJCTx1aXRleHQgbmFtZT0iQVRUQUNITkFNRV9IRUFESU5HIiB2YWx1ZT0i44OV44Kh44Kk44Or5ZCNIi8+DQoJCTx1aXRleHQgbmFtZT0iQVRUQUNIU0laRV9IRUFESU5HIiB2YWx1ZT0i44K144Kk44K6Ii8+DQoJCTx1aXRleHQgbmFtZT0iU0xJREVfTk9URVMiIHZhbHVlPSLjgrnjg6njgqTjg4njg47jg7zjg4giLz4NCgkJPCEtLXF1aXogcG9kIGFuZCBtZXNzYWdlIGJveCB0ZXh0cy0tPg0KCQk8dWl0ZXh0IG5hbWU9IlFVSVpQT0RfUVVJWl9BVFRFTVBUIiB2YWx1ZT0i44Kv44Kk44K66Kmm6KGM5Zue5pWwIDogIi8+DQoJCTx1aXRleHQgbmFtZT0iUVVJWlBPRF9RVUlaX0FUVEVNUFRfVkFMVUUiIHZhbHVlPSIlbiAvICV0Ii8+DQoJCTx1aXRleHQgbmFtZT0iUVVJWlBPRF9RVUlaX1NDT1JFIiB2YWx1ZT0i44K544Kz44KiIDogIi8+DQoJCTx1aXRleHQgbmFtZT0iUVVJWlBPRF9RVUlaX1BBU1NTQ09SRSIgdmFsdWU9IuWQiOagvOeCuSA6Ii8+DQoJCTx1aXRleHQgbmFtZT0iUVVJWlBPRF9RVUlaX01BWFNDT1JFIiB2YWx1ZT0i5pyA6auY5b6X54K5IDogIi8+DQoJCTx1aXRleHQgbmFtZT0iUVVJWlBPRF9RVUVTQVRNUFRfU1RSIiB2YWx1ZT0i6Kmm6KGM5Zue5pWwIDogJW4gLyAldCIvPg0KCQk8dWl0ZXh0IG5hbWU9IlFVSVpQT0RfUVVFU1RZUEVfU1RSIiB2YWx1ZT0i44K/44Kk44OXIDogJXMiLz4NCgkJPHVpdGV4dCBuYW1lPSJRVUlaUE9EX1FVRVNUWVBFX0dSRCIgdmFsdWU9IuipleS+oSIvPg0KCQk8dWl0ZXh0IG5hbWU9IlFVSVpQT0RfUVVFU1RZUEVfU1ZZIiB2YWx1ZT0i44Ki44Oz44Kx44O844OIIi8+DQoJCTx1aXRleHQgbmFtZT0iUVVJWlBPRF9RVUlaQVRNUFRfSU5GIiB2YWx1ZT0i54Sh5Yi26ZmQIi8+DQoJCTx1aXRleHQgbmFtZT0iUVVJWlBPRF9RVUVTQVRNUFRfSU5GIiB2YWx1ZT0i54Sh5Yi26ZmQIi8+DQoJCTx1aXRleHQgbmFtZT0iV0FSTklOR01TR19ZRVNTVFJJTkciIHZhbHVlPSLjga/jgYQiLz4NCgkJPHVpdGV4dCBuYW1lPSJXQVJOSU5HTVNHX05PU1RSSU5HIiB2YWx1ZT0i44GE44GE44GIIi8+DQoJCTx1aXRleHQgbmFtZT0iV0FSTklOR01TR19USVRMRVNUUklORyIgdmFsdWU9IuOCr+OCpOOCuuOBruODiuODk+OCsuODvOOCt+ODp+ODs+OBq+mWouOBmeOCi+itpuWRiiIvPg0KCQk8dWl0ZXh0IG5hbWU9IldBUk5JTkdNU0dfTVNHU1RSSU5HIiB2YWx1ZT0i44GT44Gu44Kv44Kk44K644Gr44Gv44CB44G+44Gg6Kej562U44GX44Gm44GE44Gq44GE6LOq5ZWP44GM44GC44KK44G+44GZ44CCJiN4QTsmI3hBOyDjgq/jgqTjgrrjgpLntYLkuobjgZnjgovjgavjga/jgIHjgIzjga/jgYTjgI3jgpLjgq/jg6rjg4Pjgq/jgZfjgb7jgZnjgILjgq/jgqTjgrrjgpLntprooYzjgZnjgovjgavjga/jgIHjgIzjgYTjgYTjgYjjgI3jgpLjgq/jg6rjg4Pjgq/jgZfjgb7jgZnjgIIiLz4NCgkJPHVpdGV4dCBuYW1lPSJJTkZPUk1BVElPTl9IMjY0X0ZMQVNIUExBWUVSIiB2YWx1ZT0i44GK5L2/44GE44Gu44Kz44Oz44OU44Ol44O844K/44Gr54++5Zyo44Kk44Oz44K544OI44O844Or44GV44KM44Gm44GE44KLIEZsYXNoIFBsYXllciDjga7jg5Djg7zjgrjjg6fjg7Pjga/jgIHjgZPjga7jg5Pjg4fjgqrjgpLjgrXjg53jg7zjg4jjgZfjgabjgYTjgb7jgZvjgpPjgILmnIDmlrDjga4gRmxhc2ggUGxheWVyIOOCkuODgOOCpuODs+ODreODvOODieOBmeOCi+OBq+OBr+OAgeODk+ODh+OCqumgmOWfn+OCkuOCr+ODquODg+OCr+OBl+OBpuOBj+OBoOOBleOBhOOAg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LjgrXjgqTjg4njg5Djg7zjgpLlj4LliqDogIXjgavopovjgZvjgosiLz4NCgkJPHVpdGV4dCBuYW1lPSJNVVRFIiB2YWx1ZT0i44Of44Ol44O844OIIi8+DQoJCTx1aXRleHQgbmFtZT0iRE9DV1JBUF9USVRMRSIgdmFsdWU9IlByZXNlbnRlciDmt7vku5jjg5XjgqHjgqTjg6siLz4NCgkJPHVpdGV4dCBuYW1lPSJET0NXUkFQX01TRyIgdmFsdWU9IuODnuOCpOOCs+ODs+ODlOODpeODvOOCv+OBq+S/neWtmCIvPg0KCQk8dWl0ZXh0IG5hbWU9IkRPQ1dSQVBfUFJPTVBUIiB2YWx1ZT0i44Kv44Oq44OD44Kv44GX44Gm44OA44Km44Oz44Ot44O844OJIi8+DQoJPC9sYW5ndWFnZT4NCgk8bGFuZ3VhZ2UgaWQ9ImtvIj4NCgkJPCEtLSBmb3JtYXQgZm9yIHVpZm9udCB2YWx1ZSBpcyAiZm9udCxzaXplLGlzYm9sZCxpc2l0YWxpYyxpc3NoYWRvd2VkIiAtLT4NCgkJPHVpZm9udCBuYW1lPSJGT05UX1FVSVpaSU5HIiB2YWx1ZT0iVmVyZGFuYSw5LGZhbHNlLGZhbHNlLGZhbHNlIi8+DQoJCTx1aWZvbnQgbmFtZT0iRk9OVF9TQ1JVQlNUQVRVUyIgdmFsdWU9IlZlcmRhbmEsMTEsZmFsc2UsZmFsc2UsdHJ1ZSIvPg0KCQk8dWlmb250IG5hbWU9IkZPTlRfU0NSVUJUSU1FIiB2YWx1ZT0iVmVyZGFuYSw5LGZhbHNlLGZhbHNlLHRydWUiLz4NCgkJPHVpZm9udCBuYW1lPSJGT05UX0VMQVBTRURUSU1FIiB2YWx1ZT0iVmVyZGFuYSwxMSx0cnVlLGZhbHNlLGZhbHNlIi8+DQoJCTx1aWZvbnQgbmFtZT0iRk9OVF9VVElMU01FTlUiIHZhbHVlPSJWZXJkYW5hLDksdHJ1ZSxmYWxzZSxmYWxzZSIvPg0KCQk8dWlmb250IG5hbWU9IkZPTlRfVEFCUyIgdmFsdWU9IlZlcmRhbmEsMTEsZmFsc2UsZmFsc2UsZmFsc2UiLz4NCgkJPHVpZm9udCBuYW1lPSJGT05UX1BSRVNFTlRBVElPTk5BTUUiIHZhbHVlPSJWZXJkYW5hLDE1LGZhbHNlLGZhbHNlLHRydWUiLz4NCgkJPHVpZm9udCBuYW1lPSJGT05UX1BSRVNFTlRFUk5BTUUiIHZhbHVlPSJWZXJkYW5hLDE1LHRydWUsZmFsc2UsdHJ1ZSIvPg0KCQk8dWlmb250IG5hbWU9IkZPTlRfUFJFU0VOVEVSVElUTEUiIHZhbHVlPSJWZXJkYW5hLDExLGZhbHNlLGZhbHNlLHRydWUiLz4NCgkJPHVpZm9udCBuYW1lPSJGT05UX0JJT0JUTiIgdmFsdWU9IlZlcmRhbmEsMTE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xMSxmYWxzZSxmYWxzZSx0cnVlIi8+DQoJCTx1aWZvbnQgbmFtZT0iRk9OVF9CSU9XSU4iIHZhbHVlPSJWZXJkYW5hLDExLGZhbHNlLGZhbHNlLGZhbHNlIi8+DQoJCTx1aWZvbnQgbmFtZT0iRk9OVF9MSVNUSEVBRElORyIgdmFsdWU9IlZlcmRhbmEsMTEsZmFsc2UsZmFsc2UsZmFsc2UiLz4NCgkJPHVpZm9udCBuYW1lPSJGT05UX1dJTlRJVExFIiB2YWx1ZT0iVmVyZGFuYSwxM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LsiqzrnbzsnbTrk5wgJW4iLz4NCgkJPCEtLSBzdWJzdGl0dXRpb246ICVuID09IHNsaWRlIG51bWJlciAtLT4NCgkJPCEtLSBzdWJzdGl0dXRpb246ICV0ID09IHRvdGFsIHNsaWRlIGNvdW50IC0tPg0KCQk8dWl0ZXh0IG5hbWU9IlNDUlVCQkFSU1RBVFVTX1NMSURFSU5GTyIgdmFsdWU9IuyKrOudvOydtOuTnCAlbiAvICV0IHwgIi8+DQoJCTx1aXRleHQgbmFtZT0iU0NSVUJCQVJTVEFUVVNfU1RPUFBFRCIgdmFsdWU9IuykkeyngOuQqCIvPg0KCQk8dWl0ZXh0IG5hbWU9IlNDUlVCQkFSU1RBVFVTX1BMQVlJTkciIHZhbHVlPSLsnqzsg50iLz4NCgkJPHVpdGV4dCBuYW1lPSJTQ1JVQkJBUlNUQVRVU19OT0FVRElPIiB2YWx1ZT0i7Jik65SU7JikIOyXhuydjCIvPg0KCQk8dWl0ZXh0IG5hbWU9IlNDUlVCQkFSU1RBVFVTX1ZJRFBMQVlJTkciIHZhbHVlPSLruYTrlJTsmKQg7J6s7IOdIOykkSIvPg0KCQk8dWl0ZXh0IG5hbWU9IlNDUlVCQkFSU1RBVFVTX0xPQURJTkciIHZhbHVlPSLroZzrlKkiLz4NCgkJPHVpdGV4dCBuYW1lPSJTQ1JVQkJBUlNUQVRVU19CVUZGRVJJTkciIHZhbHVlPSLrsoTtjbzrp4EiLz4NCgkJPHVpdGV4dCBuYW1lPSJTQ1JVQkJBUlNUQVRVU19RVUVTVElPTiIgdmFsdWU9IuyniOusuOyXkCDri7XtlZjquLAiLz4NCgkJPHVpdGV4dCBuYW1lPSJTQ1JVQkJBUlNUQVRVU19SRVZJRVdRVUlaIiB2YWx1ZT0i7KeI66y4IOuLpOyLnOuztOq4sCIvPg0KCQk8IS0tIHN1YnN0aXR1dGlvbjogJW0gPT0gbWludXRlcyByZW1haW5pbmcgLS0+DQoJCTwhLS0gc3Vic3RpdHV0aW9uOiAlcyA9PSBzZWNvbmRzIHJlbWFpbmluZyAtLT4NCgkJPHVpdGV4dCBuYW1lPSJFTEFQU0VEIiB2YWx1ZT0iJW3rtoQgJXPstIgg64Ko7J2MIi8+DQoJCTx1aXRleHQgbmFtZT0iTk9URk9VTkQiIHZhbHVlPSLsl4bsnYwiLz4NCgkJPHVpdGV4dCBuYW1lPSJBVFRBQ0hNRU5UUyIgdmFsdWU9IuyyqOu2gCDtjIzsnbwiLz4NCgkJPCEtLSBzdWJzdGl0dXRpb246ICVwID09IGN1cnJlbnQgc3BlYWtlcidzIHRpdGxlIC0tPg0KCQk8dWl0ZXh0IG5hbWU9IkJJT1dJTl9USVRMRSIgdmFsdWU9IuqyveugpSDshozqsJw6ICVwIi8+DQoJCTx1aXRleHQgbmFtZT0iQklPQlROX1RJVExFIiB2YWx1ZT0i6rK966ClIOyGjOqwnCIvPg0KCQk8dWl0ZXh0IG5hbWU9IkRJVklERVJCVE5fVElUTEUiIHZhbHVlPSJ8Ii8+DQoJCTx1aXRleHQgbmFtZT0iQ09OVEFDVEJUTl9USVRMRSIgdmFsdWU9IuyXsOudveyymCIvPg0KCQk8dWl0ZXh0IG5hbWU9IlRBQl9RVUlaIiB2YWx1ZT0i7YC07KaIIi8+DQoJCTx1aXRleHQgbmFtZT0iVEFCX09VVExJTkUiIHZhbHVlPSLqsJzsmpQiLz4NCgkJPHVpdGV4dCBuYW1lPSJUQUJfVEhVTUIiIHZhbHVlPSLstpXshoztjJAiLz4NCgkJPHVpdGV4dCBuYW1lPSJUQUJfTk9URVMiIHZhbHVlPSLrhbjtirgiLz4NCgkJPHVpdGV4dCBuYW1lPSJUQUJfU0VBUkNIIiB2YWx1ZT0i6rKA7IOJIi8+DQoJCTx1aXRleHQgbmFtZT0iU0xJREVfSEVBRElORyIgdmFsdWU9IuyKrOudvOydtOuTnCDsoJzrqqkiLz4NCgkJPHVpdGV4dCBuYW1lPSJEVVJBVElPTl9IRUFESU5HIiB2YWx1ZT0i7J6s7IOd7Iuc6rCEIi8+DQoJCTx1aXRleHQgbmFtZT0iU0VBUkNIX0hFQURJTkciIHZhbHVlPSLthY3siqTtirgg6rKA7IOJOiIvPg0KCQk8dWl0ZXh0IG5hbWU9IlRIVU1CX0hFQURJTkciIHZhbHVlPSLsiqzrnbzsnbTrk5wiLz4NCgkJPHVpdGV4dCBuYW1lPSJUSFVNQl9JTkZPIiB2YWx1ZT0i7KCc66qpL+yerOyDneyLnOqwhCIvPg0KCQk8dWl0ZXh0IG5hbWU9IkFUVEFDSE5BTUVfSEVBRElORyIgdmFsdWU9Iu2MjOydvCDsnbTrpoQiLz4NCgkJPHVpdGV4dCBuYW1lPSJBVFRBQ0hTSVpFX0hFQURJTkciIHZhbHVlPSLtgazquLAiLz4NCgkJPHVpdGV4dCBuYW1lPSJTTElERV9OT1RFUyIgdmFsdWU9IuyKrOudvOydtOuTnCDrhbjtirgiLz4NCgkJPCEtLXF1aXogcG9kIGFuZCBtZXNzYWdlIGJveCB0ZXh0cy0tPg0KCQk8dWl0ZXh0IG5hbWU9IlFVSVpQT0RfUVVJWl9BVFRFTVBUIiB2YWx1ZT0i7YC07KaIIOyLnOuPhCDtmp/siJg6Ii8+DQoJCTx1aXRleHQgbmFtZT0iUVVJWlBPRF9RVUlaX0FUVEVNUFRfVkFMVUUiIHZhbHVlPSIlbi8ldCIvPg0KCQk8dWl0ZXh0IG5hbWU9IlFVSVpQT0RfUVVJWl9TQ09SRSIgdmFsdWU9IuuTneygkDoiLz4NCgkJPHVpdGV4dCBuYW1lPSJRVUlaUE9EX1FVSVpfUEFTU1NDT1JFIiB2YWx1ZT0i7Ya16rO8IOygkOyImDoiLz4NCgkJPHVpdGV4dCBuYW1lPSJRVUlaUE9EX1FVSVpfTUFYU0NPUkUiIHZhbHVlPSLstZzqs6Ag7KCQ7IiYOiIvPg0KCQk8dWl0ZXh0IG5hbWU9IlFVSVpQT0RfUVVFU0FUTVBUX1NUUiIgdmFsdWU9IuyLnOuPhCDtmp/siJg6ICVuLyV0Ii8+DQoJCTx1aXRleHQgbmFtZT0iUVVJWlBPRF9RVUVTVFlQRV9TVFIiIHZhbHVlPSLsnKDtmJU6ICVzIi8+DQoJCTx1aXRleHQgbmFtZT0iUVVJWlBPRF9RVUVTVFlQRV9HUkQiIHZhbHVlPSLsoJDsiJgg66ek6riw6riwIOyZhOujjCIvPg0KCQk8dWl0ZXh0IG5hbWU9IlFVSVpQT0RfUVVFU1RZUEVfU1ZZIiB2YWx1ZT0i7ISk66y4IOyhsOyCrCIvPg0KCQk8dWl0ZXh0IG5hbWU9IlFVSVpQT0RfUVVJWkFUTVBUX0lORiIgdmFsdWU9IuustO2VnCIvPg0KCQk8dWl0ZXh0IG5hbWU9IlFVSVpQT0RfUVVFU0FUTVBUX0lORiIgdmFsdWU9IuustO2VnCIvPg0KCQk8dWl0ZXh0IG5hbWU9IldBUk5JTkdNU0dfWUVTU1RSSU5HIiB2YWx1ZT0i7JiIIi8+DQoJCTx1aXRleHQgbmFtZT0iV0FSTklOR01TR19OT1NUUklORyIgdmFsdWU9IuyVhOuLiOyYpCIvPg0KCQk8dWl0ZXh0IG5hbWU9IldBUk5JTkdNU0dfVElUTEVTVFJJTkciIHZhbHVlPSLtgLTspogg64K067mE6rKM7J207IWYIOqyveqzoCIvPg0KCQk8dWl0ZXh0IG5hbWU9IldBUk5JTkdNU0dfTVNHU1RSSU5HIiB2YWx1ZT0i7J20IO2AtOymiOyXkOyEnCDsi5zrj4TtlZjsp4Ag7JWK7J2AIOyniOusuOydtCDsnojsirXri4jri6QuJiN4QTsmI3hBO+2AtOymiOulvCDsooXro4ztlZjroKTrqbQgW+yYiF3rpbwg7YG066at7ZWY6rOgLCDtgLTspojrpbwg6rOE7IaN7ZWY66Ck66m0IFvslYTri4jsmKRd66W8IO2BtOumre2VmOyLreyLnOyYpC4iLz4NCgkJPHVpdGV4dCBuYW1lPSJJTkZPUk1BVElPTl9IMjY0X0ZMQVNIUExBWUVSIiB2YWx1ZT0i7Iuc7Iqk7YWc7JeQIOyEpOy5mOuQmOyWtCDsnojripQg7ZiE7J6sIOuyhOyghOydmCBGbGFzaCBQbGF5ZXLripQg7J20IOu5hOuUlOyYpOulvCDsp4Dsm5DtlZjsp4Ag7JWK7Iq164uI64ukLiDstZzsi6AgRmxhc2ggUGxheWVy66W8IOuLpOyatOuhnOuTnO2VmOugpOuptCDruYTrlJTsmKQg7JiB7Jet7J2EIO2BtOumre2VmOyLreyLnOyYpC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7LC47Jes7J6Q7JeQ6rKMIOyEuOuhnCDrp4nrjIAg67O07J206riwIi8+DQoJCTx1aXRleHQgbmFtZT0iTVVURSIgdmFsdWU9IuydjOyGjOqxsCIvPg0KCQk8dWl0ZXh0IG5hbWU9IkRPQ1dSQVBfVElUTEUiIHZhbHVlPSJQcmVzZW50ZXIg7YyM7J28IOyyqOu2gCIvPg0KCQk8dWl0ZXh0IG5hbWU9IkRPQ1dSQVBfTVNHIiB2YWx1ZT0i64K0IOy7tO2TqO2EsOyXkCDsoIDsnqUiLz4NCgkJPHVpdGV4dCBuYW1lPSJET0NXUkFQX1BST01QVCIgdmFsdWU9Iu2BtOumre2VmOyXrCDri6TsmrTroZzrk5wiLz4NCgk8L2xhbmd1YWdlPg0KCTxsYW5ndWFnZSBpZD0iZXM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+DQoJCTx1aWZvbnQgbmFtZT0iRk9OVF9QUkVTRU5UQVRJT05OQU1FIiB2YWx1ZT0iVmVyZGFuYSwxNCxmYWxzZSxmYWxzZSx0cnVlIi8+DQoJCTx1aWZvbnQgbmFtZT0iRk9OVF9QUkVTRU5URVJOQU1FIiB2YWx1ZT0iVmVyZGFuYSwxMCx0cnVlLGZhbHNlLHRydWUiLz4NCgkJPHVpZm9udCBuYW1lPSJGT05UX1BSRVNFTlRFUlRJVExFIiB2YWx1ZT0iVmVyZGFuYSwxMCxmYWxzZSxmYWxzZSx0cnVlIi8+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+DQoJCTx1aWZvbnQgbmFtZT0iRk9OVF9USFVNQiIgdmFsdWU9IlZlcmRhbmEsOSxmYWxzZSxmYWxzZSx0cnVlIi8+DQoJCTx1aWZvbnQgbmFtZT0iRk9OVF9CSU9XSU4iIHZhbHVlPSJWZXJkYW5hLDExLGZhbHNlLGZhbHNlLGZhbHNlIi8+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+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+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+DQoJCTx1aWZvbnQgbmFtZT0iRk9OVF9RVUlaUE9EX1FVRVNUSU9OX1NDT1JFIiB2YWx1ZT0iVmVyZGFuYSw5LGZhbHNlLGZhbHNlLHRydWUiLz4NCgkJPHVpZm9udCBuYW1lPSJGT05UX1FVSVpQT0RfUVVFU1RJT05fU0NPUkVfVkFMVUUiIHZhbHVlPSJWZXJkYW5hLDksdHJ1ZSxmYWxzZSx0cnVlIi8+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+DQoJCTx1aWZvbnQgbmFtZT0iRk9OVF9RVUlaUE9EX1FVSVpfTUFYU0NPUkVfVkFMVUUiIHZhbHVlPSJWZXJkYW5hLDksdHJ1ZSxmYWxzZSx0cnVlIi8+DQoJCTx1aWZvbnQgbmFtZT0iRk9OVF9RVUlaUE9EX1FVSVpfUEFTU1NDT1JFIiB2YWx1ZT0iVmVyZGFuYSw5LGZhbHNlLGZhbHNlLHRydWUiLz4NCgkJPHVpZm9udCBuYW1lPSJGT05UX1FVSVpQT0RfUVVJWl9QQVNTU0NPUkVfVkFMVUUiIHZhbHVlPSJWZXJkYW5hLDksdHJ1ZSxmYWxzZSx0cnVlIi8+DQoJCTwhLS0gdWl0ZXh0IC0tPg0KCQk8IS0tIHN1YnN0aXR1dGlvbjogJW4gPT0gc2xpZGUgbnVtYmVyIC0tPg0KCQk8dWl0ZXh0IG5hbWU9IlVOTkFNRURTTElERVRJVExFIiB2YWx1ZT0iRGlhcG9zaXRpdmEgJW4iLz4NCgkJPCEtLSBzdWJzdGl0dXRpb246ICVuID09IHNsaWRlIG51bWJlciAtLT4NCgkJPCEtLSBzdWJzdGl0dXRpb246ICV0ID09IHRvdGFsIHNsaWRlIGNvdW50IC0tPg0KCQk8dWl0ZXh0IG5hbWU9IlNDUlVCQkFSU1RBVFVTX1NMSURFSU5GTyIgdmFsdWU9IkRpYXBvc2l0aXZhICVuIC8gJXQgfCAiLz4NCgkJPHVpdGV4dCBuYW1lPSJTQ1JVQkJBUlNUQVRVU19TVE9QUEVEIiB2YWx1ZT0iRGV0ZW5pZGEiLz4NCgkJPHVpdGV4dCBuYW1lPSJTQ1JVQkJBUlNUQVRVU19QTEFZSU5HIiB2YWx1ZT0iUmVwcm9kdWNpZW5kbyIvPg0KCQk8dWl0ZXh0IG5hbWU9IlNDUlVCQkFSU1RBVFVTX05PQVVESU8iIHZhbHVlPSJTaW4gc29uaWRvIi8+DQoJCTx1aXRleHQgbmFtZT0iU0NSVUJCQVJTVEFUVVNfVklEUExBWUlORyIgdmFsdWU9IlbDrWRlbyBlbiByZXByb2QuIi8+DQoJCTx1aXRleHQgbmFtZT0iU0NSVUJCQVJTVEFUVVNfTE9BRElORyIgdmFsdWU9IkNhcmdhbmRvIi8+DQoJCTx1aXRleHQgbmFtZT0iU0NSVUJCQVJTVEFUVVNfQlVGRkVSSU5HIiB2YWx1ZT0iQWxtYWNlbmFuZG8gZW4gYsO6ZmVyIi8+DQoJCTx1aXRleHQgbmFtZT0iU0NSVUJCQVJTVEFUVVNfUVVFU1RJT04iIHZhbHVlPSJDb250ZXN0YXIgcHJlZ3VudGEiLz4NCgkJPHVpdGV4dCBuYW1lPSJTQ1JVQkJBUlNUQVRVU19SRVZJRVdRVUlaIiB2YWx1ZT0iUmV2aXNhbmRvIHBydWViYSIvPg0KCQk8IS0tIHN1YnN0aXR1dGlvbjogJW0gPT0gbWludXRlcyByZW1haW5pbmcgLS0+DQoJCTwhLS0gc3Vic3RpdHV0aW9uOiAlcyA9PSBzZWNvbmRzIHJlbWFpbmluZyAtLT4NCgkJPHVpdGV4dCBuYW1lPSJFTEFQU0VEIiB2YWx1ZT0iJW0gbWludXRvcyAlcyBzZWd1bmRvcyByZXN0YW50ZXMiLz4NCgkJPHVpdGV4dCBuYW1lPSJOT1RGT1VORCIgdmFsdWU9Ik5vIHNlIGhhIGVuY29udHJhZG8gbmFkYSIvPg0KCQk8dWl0ZXh0IG5hbWU9IkFUVEFDSE1FTlRTIiB2YWx1ZT0iQXJjaGl2b3MgYWRqdW50b3MiLz4NCgkJPCEtLSBzdWJzdGl0dXRpb246ICVwID09IGN1cnJlbnQgc3BlYWtlcidzIHRpdGxlIC0tPg0KCQk8dWl0ZXh0IG5hbWU9IkJJT1dJTl9USVRMRSIgdmFsdWU9IkJpb2dyYWbDrWE6ICVwIi8+DQoJCTx1aXRleHQgbmFtZT0iQklPQlROX1RJVExFIiB2YWx1ZT0iQmlvZ3JhZsOtYSIvPg0KCQk8dWl0ZXh0IG5hbWU9IkRJVklERVJCVE5fVElUTEUiIHZhbHVlPSJ8Ii8+DQoJCTx1aXRleHQgbmFtZT0iQ09OVEFDVEJUTl9USVRMRSIgdmFsdWU9IkNvbnRhY3RvIi8+DQoJCTx1aXRleHQgbmFtZT0iVEFCX1FVSVoiIHZhbHVlPSJQcnVlYmEiLz4NCgkJPHVpdGV4dCBuYW1lPSJUQUJfT1VUTElORSIgdmFsdWU9IkNvbnRvcm5vIi8+DQoJCTx1aXRleHQgbmFtZT0iVEFCX1RIVU1CIiB2YWx1ZT0iTWluaWF0LiIvPg0KCQk8dWl0ZXh0IG5hbWU9IlRBQl9OT1RFUyIgdmFsdWU9Ik5vdGFzIi8+DQoJCTx1aXRleHQgbmFtZT0iVEFCX1NFQVJDSCIgdmFsdWU9IkJ1c2NhciIvPg0KCQk8dWl0ZXh0IG5hbWU9IlNMSURFX0hFQURJTkciIHZhbHVlPSJUw610dWxvIGRlIGRpYXBvc2l0aXZhIi8+DQoJCTx1aXRleHQgbmFtZT0iRFVSQVRJT05fSEVBRElORyIgdmFsdWU9IkR1cmFjLiIvPg0KCQk8dWl0ZXh0IG5hbWU9IlNFQVJDSF9IRUFESU5HIiB2YWx1ZT0iQnVzY2FyIHRleHRvOiIvPg0KCQk8dWl0ZXh0IG5hbWU9IlRIVU1CX0hFQURJTkciIHZhbHVlPSJEaWFwb3NpdGl2YSIvPg0KCQk8dWl0ZXh0IG5hbWU9IlRIVU1CX0lORk8iIHZhbHVlPSJEdXIuL1TDrXQuIGRpYXAuIi8+DQoJCTx1aXRleHQgbmFtZT0iQVRUQUNITkFNRV9IRUFESU5HIiB2YWx1ZT0iTm9tYnJlIGRlIGFyY2hpdm8iLz4NCgkJPHVpdGV4dCBuYW1lPSJBVFRBQ0hTSVpFX0hFQURJTkciIHZhbHVlPSJUYW1hw7FvIi8+DQoJCTx1aXRleHQgbmFtZT0iU0xJREVfTk9URVMiIHZhbHVlPSJOb3RhcyBkZSBkaWFwb3NpdGl2YSIvPg0KCQk8IS0tcXVpeiBwb2QgYW5kIG1lc3NhZ2UgYm94IHRleHRzLS0+DQoJCTx1aXRleHQgbmFtZT0iUVVJWlBPRF9RVUlaX0FUVEVNUFQiIHZhbHVlPSJJbnRlbnRvIGRlIHBydWViYToiLz4NCgkJPHVpdGV4dCBuYW1lPSJRVUlaUE9EX1FVSVpfQVRURU1QVF9WQUxVRSIgdmFsdWU9IiVuIGRlICV0Ii8+DQoJCTx1aXRleHQgbmFtZT0iUVVJWlBPRF9RVUlaX1NDT1JFIiB2YWx1ZT0iUHVudHVhY2nDs246Ii8+DQoJCTx1aXRleHQgbmFtZT0iUVVJWlBPRF9RVUlaX1BBU1NTQ09SRSIgdmFsdWU9IlB1bnR1YWNpw7NuIHBhcmEgYXByb2JhcjoiLz4NCgkJPHVpdGV4dCBuYW1lPSJRVUlaUE9EX1FVSVpfTUFYU0NPUkUiIHZhbHVlPSJQdW50dWFjacOzbiBtw6F4aW1hOiIvPg0KCQk8dWl0ZXh0IG5hbWU9IlFVSVpQT0RfUVVFU0FUTVBUX1NUUiIgdmFsdWU9IkludGVudG9zOiAlbiBkZSAldCIvPg0KCQk8dWl0ZXh0IG5hbWU9IlFVSVpQT0RfUVVFU1RZUEVfU1RSIiB2YWx1ZT0iVGlwbzogJXMiLz4NCgkJPHVpdGV4dCBuYW1lPSJRVUlaUE9EX1FVRVNUWVBFX0dSRCIgdmFsdWU9IkNvbiBwdW50dWFjacOzbiIvPg0KCQk8dWl0ZXh0IG5hbWU9IlFVSVpQT0RfUVVFU1RZUEVfU1ZZIiB2YWx1ZT0iRW5jdWVzdGEiLz4NCgkJPHVpdGV4dCBuYW1lPSJRVUlaUE9EX1FVSVpBVE1QVF9JTkYiIHZhbHVlPSJJbmZpbml0byIvPg0KCQk8dWl0ZXh0IG5hbWU9IlFVSVpQT0RfUVVFU0FUTVBUX0lORiIgdmFsdWU9IkluZmluaXRvIi8+DQoJCTx1aXRleHQgbmFtZT0iV0FSTklOR01TR19ZRVNTVFJJTkciIHZhbHVlPSJTw60iLz4NCgkJPHVpdGV4dCBuYW1lPSJXQVJOSU5HTVNHX05PU1RSSU5HIiB2YWx1ZT0iTm8iLz4NCgkJPHVpdGV4dCBuYW1lPSJXQVJOSU5HTVNHX1RJVExFU1RSSU5HIiB2YWx1ZT0iQXZpc28gZGUgbmF2ZWdhY2nDs24gZGUgcHJ1ZWJhIi8+DQoJCTx1aXRleHQgbmFtZT0iV0FSTklOR01TR19NU0dTVFJJTkciIHZhbHVlPSJIYXkgcHJlZ3VudGFzIHNpbiBpbnRlbnRvcyBlbiBlc3RhIHBydWViYS4mI3hBOyYjeEE7UGFyYSBzYWxpciBkZSBsYSBwcnVlYmEsIGhhZ2EgY2xpYyBlbiBTw60uIFBhcmEgY29udGludWFyLCBoYWdhIGNsaWMgZW4gTm8uIi8+DQoJCTx1aXRleHQgbmFtZT0iSU5GT1JNQVRJT05fSDI2NF9GTEFTSFBMQVlFUiIgdmFsdWU9IkxhIHZlcnNpw7NuIGFjdHVhbCBkZSBGbGFzaCBQbGF5ZXIgaW5zdGFsYWRhIGVuIGVsIG9yZGVuYWRvciBubyBlcyBjb21wYXRpYmxlIGNvbiBlc3RlIHbDrWRlby4gSGFnYSBjbGljIGVuIGVsIMOhcmVhIGRlIHbDrWRlbyBwYXJhIGRlc2NhcmdhciBsYSDDumx0aW1hIHZlcnNpw7NuIGRlIEZsYXNoIFBsYXllci4iLz4NCgkJPCEtLSBzdWJzdGl0dXRpb246ICVwID09IHByZXNlbnRhdGlvbiB0aXRsZSAtLT4NCgkJPCEtLSBzdWJzdGl0dXRpb246ICVzID09IHNsaWRlIHRpdGxlIC0tPg0KCQk8IS0tIHN1YnN0aXR1dGlvbjogJW4gPT0gc2xpZGUgbnVtYmVyIC0tPg0KCQk8dWl0ZXh0IG5hbWU9IkJPT0tNQVJLIiB2YWx1ZT0iQWRvYmUgUHJlc2VudGVyOiAlcCIvPg0KCQk8IS0tIHN1YnN0aXR1dGlvbjogJXAgPT0gcHJlc2VudGF0aW9uIHRpdGxlIC0tPg0KCQk8IS0tIHN1YnN0aXR1dGlvbjogJXMgPT0gc2xpZGUgdGl0bGUgLS0+DQoJCTwhLS0gc3Vic3RpdHV0aW9uOiAlbiA9PSBzbGlkZSBudW1iZXIgLS0+DQoJCTx1aXRleHQgbmFtZT0iQk9PS01BUktTTElERSIgdmFsdWU9IkFkb2JlIFByZXNlbnRlcjogJXAgJXMiLz4NCgkJPHVpdGV4dCBuYW1lPSJTSE9XU0lERUJBUiIgdmFsdWU9Ik1vc3RyYXIgYmFycmEgbGF0ZXJhbCBhIGxvcyBwYXJ0aWNpcGFudGVzIi8+DQoJCTx1aXRleHQgbmFtZT0iTVVURSIgdmFsdWU9IlNpbGVuY2lhciIvPg0KCQk8dWl0ZXh0IG5hbWU9IkRPQ1dSQVBfVElUTEUiIHZhbHVlPSJBcmNoaXZvIGFkanVudG8gZGUgUHJlc2VudGVyIi8+DQoJCTx1aXRleHQgbmFtZT0iRE9DV1JBUF9NU0ciIHZhbHVlPSJHdWFyZGFyIGVuIE1pIFBDIi8+DQoJCTx1aXRleHQgbmFtZT0iRE9DV1JBUF9QUk9NUFQiIHZhbHVlPSJIYWdhIGNsaWMgZW4gRGVzY2FyZ2FyIi8+DQoJPC9sYW5ndWFnZT4NCgk8bGFuZ3VhZ2UgaWQ9InB0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lNsaWRlICVuIi8+DQoJCTwhLS0gc3Vic3RpdHV0aW9uOiAlbiA9PSBzbGlkZSBudW1iZXIgLS0+DQoJCTwhLS0gc3Vic3RpdHV0aW9uOiAldCA9PSB0b3RhbCBzbGlkZSBjb3VudCAtLT4NCgkJPHVpdGV4dCBuYW1lPSJTQ1JVQkJBUlNUQVRVU19TTElERUlORk8iIHZhbHVlPSJTbGlkZSAlbiAvICV0IHwgIi8+DQoJCTx1aXRleHQgbmFtZT0iU0NSVUJCQVJTVEFUVVNfU1RPUFBFRCIgdmFsdWU9IlBhcmFkbyIvPg0KCQk8dWl0ZXh0IG5hbWU9IlNDUlVCQkFSU1RBVFVTX1BMQVlJTkciIHZhbHVlPSJSZXByb2R1emluZG8iLz4NCgkJPHVpdGV4dCBuYW1lPSJTQ1JVQkJBUlNUQVRVU19OT0FVRElPIiB2YWx1ZT0iU2VtIMOhdWRpbyIvPg0KCQk8dWl0ZXh0IG5hbWU9IlNDUlVCQkFSU1RBVFVTX1ZJRFBMQVlJTkciIHZhbHVlPSJWw61kZW8gZW0gcmVwcm9kdcOnw6NvIi8+DQoJCTx1aXRleHQgbmFtZT0iU0NSVUJCQVJTVEFUVVNfTE9BRElORyIgdmFsdWU9IkNhcnJlZ2FuZG8iLz4NCgkJPHVpdGV4dCBuYW1lPSJTQ1JVQkJBUlNUQVRVU19CVUZGRVJJTkciIHZhbHVlPSJBcm1hemVuYW5kbyBlbSBidWZmZXIiLz4NCgkJPHVpdGV4dCBuYW1lPSJTQ1JVQkJBUlNUQVRVU19RVUVTVElPTiIgdmFsdWU9IlJlc3BvbmRlciBwZXJndW50YSIvPg0KCQk8dWl0ZXh0IG5hbWU9IlNDUlVCQkFSU1RBVFVTX1JFVklFV1FVSVoiIHZhbHVlPSJSZXZpc2FuZG8gcXVlc3Rpb27DoXJpbyIvPg0KCQk8IS0tIHN1YnN0aXR1dGlvbjogJW0gPT0gbWludXRlcyByZW1haW5pbmcgLS0+DQoJCTwhLS0gc3Vic3RpdHV0aW9uOiAlcyA9PSBzZWNvbmRzIHJlbWFpbmluZyAtLT4NCgkJPHVpdGV4dCBuYW1lPSJFTEFQU0VEIiB2YWx1ZT0iJW0gbWludXRvcyAlcyBzZWd1bmRvcyByZXN0YW50ZXMiLz4NCgkJPHVpdGV4dCBuYW1lPSJOT1RGT1VORCIgdmFsdWU9Ik5hZGEgZW5jb250cmFkbyIvPg0KCQk8dWl0ZXh0IG5hbWU9IkFUVEFDSE1FTlRTIiB2YWx1ZT0iQW5leG9zIi8+DQoJCTwhLS0gc3Vic3RpdHV0aW9uOiAlcCA9PSBjdXJyZW50IHNwZWFrZXIncyB0aXRsZSAtLT4NCgkJPHVpdGV4dCBuYW1lPSJCSU9XSU5fVElUTEUiIHZhbHVlPSJCaW86ICVwIi8+DQoJCTx1aXRleHQgbmFtZT0iQklPQlROX1RJVExFIiB2YWx1ZT0iQmlvIi8+DQoJCTx1aXRleHQgbmFtZT0iRElWSURFUkJUTl9USVRMRSIgdmFsdWU9InwiLz4NCgkJPHVpdGV4dCBuYW1lPSJDT05UQUNUQlROX1RJVExFIiB2YWx1ZT0iQ29udGF0byIvPg0KCQk8dWl0ZXh0IG5hbWU9IlRBQl9RVUlaIiB2YWx1ZT0iUXVlc3QuIi8+DQoJCTx1aXRleHQgbmFtZT0iVEFCX09VVExJTkUiIHZhbHVlPSJFc3F1ZW1hIi8+DQoJCTx1aXRleHQgbmFtZT0iVEFCX1RIVU1CIiB2YWx1ZT0iTWluaSIvPg0KCQk8dWl0ZXh0IG5hbWU9IlRBQl9OT1RFUyIgdmFsdWU9Ik5vdGFzIi8+DQoJCTx1aXRleHQgbmFtZT0iVEFCX1NFQVJDSCIgdmFsdWU9IkJ1c2NhIi8+DQoJCTx1aXRleHQgbmFtZT0iU0xJREVfSEVBRElORyIgdmFsdWU9IlTDrXR1bG8gZG8gc2xpZGUiLz4NCgkJPHVpdGV4dCBuYW1lPSJEVVJBVElPTl9IRUFESU5HIiB2YWx1ZT0iRHVyYcOnw6NvIi8+DQoJCTx1aXRleHQgbmFtZT0iU0VBUkNIX0hFQURJTkciIHZhbHVlPSJQcm9jdXJhciB0ZXh0bzoiLz4NCgkJPHVpdGV4dCBuYW1lPSJUSFVNQl9IRUFESU5HIiB2YWx1ZT0iU2xpZGUiLz4NCgkJPHVpdGV4dCBuYW1lPSJUSFVNQl9JTkZPIiB2YWx1ZT0iVMOtdHVsby9EdXJhw6fDo28gZG8gc2xpZGUiLz4NCgkJPHVpdGV4dCBuYW1lPSJBVFRBQ0hOQU1FX0hFQURJTkciIHZhbHVlPSJOb21lIGRvIGFycXVpdm8iLz4NCgkJPHVpdGV4dCBuYW1lPSJBVFRBQ0hTSVpFX0hFQURJTkciIHZhbHVlPSJUYW1hbmhvIi8+DQoJCTx1aXRleHQgbmFtZT0iU0xJREVfTk9URVMiIHZhbHVlPSJBbm90YcOnw7VlcyBkbyBzbGlkZSIvPg0KCQk8IS0tcXVpeiBwb2QgYW5kIG1lc3NhZ2UgYm94IHRleHRzLS0+DQoJCTx1aXRleHQgbmFtZT0iUVVJWlBPRF9RVUlaX0FUVEVNUFQiIHZhbHVlPSJUZW50YXRpdmEgbm8gcXVlc3Rpb27DoXJpbzoiLz4NCgkJPHVpdGV4dCBuYW1lPSJRVUlaUE9EX1FVSVpfQVRURU1QVF9WQUxVRSIgdmFsdWU9IiVuIGRlICV0Ii8+DQoJCTx1aXRleHQgbmFtZT0iUVVJWlBPRF9RVUlaX1NDT1JFIiB2YWx1ZT0iUG9udHVhw6fDo286Ii8+DQoJCTx1aXRleHQgbmFtZT0iUVVJWlBPRF9RVUlaX1BBU1NTQ09SRSIgdmFsdWU9IlBvbnR1YcOnw6NvIGRlIGFwcm92YcOnw6NvOiIvPg0KCQk8dWl0ZXh0IG5hbWU9IlFVSVpQT0RfUVVJWl9NQVhTQ09SRSIgdmFsdWU9IlBvbnR1YcOnw6NvIG3DoXhpbWE6Ii8+DQoJCTx1aXRleHQgbmFtZT0iUVVJWlBPRF9RVUVTQVRNUFRfU1RSIiB2YWx1ZT0iVGVudGF0aXZhOiAlbiBkZSAldCIvPg0KCQk8dWl0ZXh0IG5hbWU9IlFVSVpQT0RfUVVFU1RZUEVfU1RSIiB2YWx1ZT0iVGlwbzogJXMiLz4NCgkJPHVpdGV4dCBuYW1lPSJRVUlaUE9EX1FVRVNUWVBFX0dSRCIgdmFsdWU9IkNsYXNzaWZpY2F0w7NyaWEiLz4NCgkJPHVpdGV4dCBuYW1lPSJRVUlaUE9EX1FVRVNUWVBFX1NWWSIgdmFsdWU9IlBlc3F1aXNhIi8+DQoJCTx1aXRleHQgbmFtZT0iUVVJWlBPRF9RVUlaQVRNUFRfSU5GIiB2YWx1ZT0iSW5maW5pdG8iLz4NCgkJPHVpdGV4dCBuYW1lPSJRVUlaUE9EX1FVRVNBVE1QVF9JTkYiIHZhbHVlPSJJbmZpbml0byIvPg0KCQk8dWl0ZXh0IG5hbWU9IldBUk5JTkdNU0dfWUVTU1RSSU5HIiB2YWx1ZT0iU2ltIi8+DQoJCTx1aXRleHQgbmFtZT0iV0FSTklOR01TR19OT1NUUklORyIgdmFsdWU9Ik7Do28iLz4NCgkJPHVpdGV4dCBuYW1lPSJXQVJOSU5HTVNHX1RJVExFU1RSSU5HIiB2YWx1ZT0iQWxlcnRhIGRlIG5hdmVnYcOnw6NvIGRvIHF1ZXN0aW9uw6FyaW8iLz4NCgkJPHVpdGV4dCBuYW1lPSJXQVJOSU5HTVNHX01TR1NUUklORyIgdmFsdWU9IkV4aXN0ZW0gcGVyZ3VudGFzIHF1ZSBuw6NvIGZvcmFtIHJlc3BvbmRpZGFzIG5lc3RlIHF1ZXN0aW9uw6FyaW8uJiN4QTsmI3hBO0NsaXF1ZSBlbSBTaW0gcGFyYSBzYWlyIGRvIHF1ZXN0aW9uw6FyaW8gb3UgZW0gTsOjbyBzZSBxdWlzZXIgY29udGludWFyLiIvPg0KCQk8dWl0ZXh0IG5hbWU9IklORk9STUFUSU9OX0gyNjRfRkxBU0hQTEFZRVIiIHZhbHVlPSJBIHZlcnPDo28gYXR1YWwgZG8gRmxhc2ggUGxheWVyIGluc3RhbGFkYSBubyBjb21wdXRhZG9yIG7Do28gb2ZlcmVjZSBzdXBvcnRlIGEgZXNzZSB2w61kZW8uIENsaXF1ZSBuYSDDoXJlYSBkbyB2w61kZW8gcGFyYSBiYWl4YXIgYSB2ZXJzw6NvIG1haXMgcmVjZW50ZSBkbyBGbGFzaCBQbGF5ZXI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k1vc3RyYXIgYmFycmEgbGF0ZXJhbCBhbyBwYXJ0aWNpcGFudGVzIi8+DQoJCTx1aXRleHQgbmFtZT0iTVVURSIgdmFsdWU9Ik11ZG8iLz4NCgkJPHVpdGV4dCBuYW1lPSJET0NXUkFQX1RJVExFIiB2YWx1ZT0iQW5leG8gZGUgYXJxdWl2byBkbyBQcmVzZW50ZXIiLz4NCgkJPHVpdGV4dCBuYW1lPSJET0NXUkFQX01TRyIgdmFsdWU9IlNhbHZhciBlbSBNZXUgY29tcHV0YWRvciIvPg0KCQk8dWl0ZXh0IG5hbWU9IkRPQ1dSQVBfUFJPTVBUIiB2YWx1ZT0iQ2xpcXVlIHBhcmEgYmFpeGFyIi8+DQoJPC9sYW5ndWFnZT4NCgk8bGFuZ3VhZ2UgaWQ9Iml0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kRpYXBvc2l0aXZhICVuIi8+DQoJCTwhLS0gc3Vic3RpdHV0aW9uOiAlbiA9PSBzbGlkZSBudW1iZXIgLS0+DQoJCTwhLS0gc3Vic3RpdHV0aW9uOiAldCA9PSB0b3RhbCBzbGlkZSBjb3VudCAtLT4NCgkJPHVpdGV4dCBuYW1lPSJTQ1JVQkJBUlNUQVRVU19TTElERUlORk8iIHZhbHVlPSJEaWFwb3NpdGl2YSAlbiAvICV0IHwgIi8+DQoJCTx1aXRleHQgbmFtZT0iU0NSVUJCQVJTVEFUVVNfU1RPUFBFRCIgdmFsdWU9IkludGVycm90dG8iLz4NCgkJPHVpdGV4dCBuYW1lPSJTQ1JVQkJBUlNUQVRVU19QTEFZSU5HIiB2YWx1ZT0iUmlwcm9kdXppb25lIi8+DQoJCTx1aXRleHQgbmFtZT0iU0NSVUJCQVJTVEFUVVNfTk9BVURJTyIgdmFsdWU9IkF1ZGlvIGluYXR0LiIvPg0KCQk8dWl0ZXh0IG5hbWU9IlNDUlVCQkFSU1RBVFVTX1ZJRFBMQVlJTkciIHZhbHVlPSJWaWRlbyBpbiByaXByb2R1emlvbmUiLz4NCgkJPHVpdGV4dCBuYW1lPSJTQ1JVQkJBUlNUQVRVU19MT0FESU5HIiB2YWx1ZT0iQ2FyaWNhbWVudG8iLz4NCgkJPHVpdGV4dCBuYW1lPSJTQ1JVQkJBUlNUQVRVU19CVUZGRVJJTkciIHZhbHVlPSJCdWZmZXJpbmciLz4NCgkJPHVpdGV4dCBuYW1lPSJTQ1JVQkJBUlNUQVRVU19RVUVTVElPTiIgdmFsdWU9IlJpc3BvbmRpIGEgZG9tYW5kYSIvPg0KCQk8dWl0ZXh0IG5hbWU9IlNDUlVCQkFSU1RBVFVTX1JFVklFV1FVSVoiIHZhbHVlPSJSZXZpc2lvbmUgZGVsIHF1aXoiLz4NCgkJPCEtLSBzdWJzdGl0dXRpb246ICVtID09IG1pbnV0ZXMgcmVtYWluaW5nIC0tPg0KCQk8IS0tIHN1YnN0aXR1dGlvbjogJXMgPT0gc2Vjb25kcyByZW1haW5pbmcgLS0+DQoJCTx1aXRleHQgbmFtZT0iRUxBUFNFRCIgdmFsdWU9IiVtIE1pbnV0aSAlcyBTZWNvbmRpIHJpbWFuZW50aSIvPg0KCQk8dWl0ZXh0IG5hbWU9Ik5PVEZPVU5EIiB2YWx1ZT0iTmVzc3VuIGVsZW1lbnRvIHRyb3ZhdG8iLz4NCgkJPHVpdGV4dCBuYW1lPSJBVFRBQ0hNRU5UUyIgdmFsdWU9IkFsbGVnYXRpIi8+DQoJCTwhLS0gc3Vic3RpdHV0aW9uOiAlcCA9PSBjdXJyZW50IHNwZWFrZXIncyB0aXRsZSAtLT4NCgkJPHVpdGV4dCBuYW1lPSJCSU9XSU5fVElUTEUiIHZhbHVlPSJCaW86ICVwIi8+DQoJCTx1aXRleHQgbmFtZT0iQklPQlROX1RJVExFIiB2YWx1ZT0iQmlvIi8+DQoJCTx1aXRleHQgbmFtZT0iRElWSURFUkJUTl9USVRMRSIgdmFsdWU9InwiLz4NCgkJPHVpdGV4dCBuYW1lPSJDT05UQUNUQlROX1RJVExFIiB2YWx1ZT0iQ29udC4iLz4NCgkJPHVpdGV4dCBuYW1lPSJUQUJfUVVJWiIgdmFsdWU9IlF1aXoiLz4NCgkJPHVpdGV4dCBuYW1lPSJUQUJfT1VUTElORSIgdmFsdWU9IlN0cnV0dHVyYSIvPg0KCQk8dWl0ZXh0IG5hbWU9IlRBQl9USFVNQiIgdmFsdWU9Ik1pbmlhdHVyZSIvPg0KCQk8dWl0ZXh0IG5hbWU9IlRBQl9OT1RFUyIgdmFsdWU9Ik5vdGUiLz4NCgkJPHVpdGV4dCBuYW1lPSJUQUJfU0VBUkNIIiB2YWx1ZT0iQ2VyY2EiLz4NCgkJPHVpdGV4dCBuYW1lPSJTTElERV9IRUFESU5HIiB2YWx1ZT0iVGl0b2xvIGRpYXBvc2l0aXZhIi8+DQoJCTx1aXRleHQgbmFtZT0iRFVSQVRJT05fSEVBRElORyIgdmFsdWU9IkR1cmF0YSIvPg0KCQk8dWl0ZXh0IG5hbWU9IlNFQVJDSF9IRUFESU5HIiB2YWx1ZT0iQ2VyY2EgdGVzdG86Ii8+DQoJCTx1aXRleHQgbmFtZT0iVEhVTUJfSEVBRElORyIgdmFsdWU9IkRpYXBvc2l0aXZhIi8+DQoJCTx1aXRleHQgbmFtZT0iVEhVTUJfSU5GTyIgdmFsdWU9IlRpdG9sby9UZW1wbyIvPg0KCQk8dWl0ZXh0IG5hbWU9IkFUVEFDSE5BTUVfSEVBRElORyIgdmFsdWU9Ik5vbWUgZmlsZSIvPg0KCQk8dWl0ZXh0IG5hbWU9IkFUVEFDSFNJWkVfSEVBRElORyIgdmFsdWU9IkRpbWVuc2lvbmUiLz4NCgkJPHVpdGV4dCBuYW1lPSJTTElERV9OT1RFUyIgdmFsdWU9Ik5vdGUgZGlhcG9zaXRpdmEiLz4NCgkJPCEtLXF1aXogcG9kIGFuZCBtZXNzYWdlIGJveCB0ZXh0cy0tPg0KCQk8dWl0ZXh0IG5hbWU9IlFVSVpQT0RfUVVJWl9BVFRFTVBUIiB2YWx1ZT0iVGVudGF0aXZvIHF1aXo6Ii8+DQoJCTx1aXRleHQgbmFtZT0iUVVJWlBPRF9RVUlaX0FUVEVNUFRfVkFMVUUiIHZhbHVlPSIlbiBkaSAldCIvPg0KCQk8dWl0ZXh0IG5hbWU9IlFVSVpQT0RfUVVJWl9TQ09SRSIgdmFsdWU9IlB1bnRlZ2dpbzoiLz4NCgkJPHVpdGV4dCBuYW1lPSJRVUlaUE9EX1FVSVpfUEFTU1NDT1JFIiB2YWx1ZT0iUHVudGVnZ2lvIG1pbmltbzoiLz4NCgkJPHVpdGV4dCBuYW1lPSJRVUlaUE9EX1FVSVpfTUFYU0NPUkUiIHZhbHVlPSJQdW50ZWdnaW8gbWFzc2ltbzoiLz4NCgkJPHVpdGV4dCBuYW1lPSJRVUlaUE9EX1FVRVNBVE1QVF9TVFIiIHZhbHVlPSJUZW50YXRpdm86ICVuIGRpICV0Ii8+DQoJCTx1aXRleHQgbmFtZT0iUVVJWlBPRF9RVUVTVFlQRV9TVFIiIHZhbHVlPSJUaXBvOiAlcyIvPg0KCQk8dWl0ZXh0IG5hbWU9IlFVSVpQT0RfUVVFU1RZUEVfR1JEIiB2YWx1ZT0iQ29uIHZhbHV0YXppb25lIi8+DQoJCTx1aXRleHQgbmFtZT0iUVVJWlBPRF9RVUVTVFlQRV9TVlkiIHZhbHVlPSJJbmRhZ2luZSIvPg0KCQk8dWl0ZXh0IG5hbWU9IlFVSVpQT0RfUVVJWkFUTVBUX0lORiIgdmFsdWU9IkluZmluaXRpIi8+DQoJCTx1aXRleHQgbmFtZT0iUVVJWlBPRF9RVUVTQVRNUFRfSU5GIiB2YWx1ZT0iSW5maW5pdGkiLz4NCgkJPHVpdGV4dCBuYW1lPSJXQVJOSU5HTVNHX1lFU1NUUklORyIgdmFsdWU9IlPDrCIvPg0KCQk8dWl0ZXh0IG5hbWU9IldBUk5JTkdNU0dfTk9TVFJJTkciIHZhbHVlPSJObyIvPg0KCQk8dWl0ZXh0IG5hbWU9IldBUk5JTkdNU0dfVElUTEVTVFJJTkciIHZhbHVlPSJBdnZlcnRlbnphIG5hdmlnYXppb25lIHF1aXoiLz4NCgkJPHVpdGV4dCBuYW1lPSJXQVJOSU5HTVNHX01TR1NUUklORyIgdmFsdWU9Ik9jY29ycmUgYW5jb3JhIHJpc3BvbmRlcmUgYWQgYWxjdW5lIGRvbWFuZGUgZGVsIHF1aXouJiN4QTsmI3hBO1NlIGZhdGUgY2xpYyBzdSBTw6wsIHVzY2lyZXRlIGRhbCBxdWl6LiBGYXRlIGNsaWMgc3UgTm8gcGVyIGNvbnRpbnVhcmUgaWwgcXVpei4iLz4NCgkJPHVpdGV4dCBuYW1lPSJJTkZPUk1BVElPTl9IMjY0X0ZMQVNIUExBWUVSIiB2YWx1ZT0iTGEgdmVyc2lvbmUgZGkgRmxhc2ggUGxheWVyIGF0dHVhbG1lbnRlIGluc3RhbGxhdGEgbm9uIHN1cHBvcnRhIHF1ZXN0byB2aWRlby4gRmF0ZSBjbGljIHN1bGwnYXJlYSBkZWwgdmlkZW8gcGVyIHNjYXJpY2FyZSBsJ3VsdGltYSB2ZXJzaW9uZSBkaSBGbGFzaCBQbGF5ZXI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k1vc3RyYSBiYXJyYSBsYXRlcmFsZSBhaSBwYXJ0ZWNpcGFudGkiLz4NCgkJPHVpdGV4dCBuYW1lPSJNVVRFIiB2YWx1ZT0iRGlzYXR0aXZhIGF1ZGlvIi8+DQoJCTx1aXRleHQgbmFtZT0iRE9DV1JBUF9USVRMRSIgdmFsdWU9IkFsbGVnYXRvIGZpbGUgUHJlc2VudGVyIi8+DQoJCTx1aXRleHQgbmFtZT0iRE9DV1JBUF9NU0ciIHZhbHVlPSJTYWx2YSBpbiBSaXNvcnNlIGRlbCBjb21wdXRlciIvPg0KCQk8dWl0ZXh0IG5hbWU9IkRPQ1dSQVBfUFJPTVBUIiB2YWx1ZT0iQ2xpYyBwZXIgc2NhcmljYXJlIi8+DQoJPC9sYW5ndWFnZT4NCgk8bGFuZ3VhZ2UgaWQ9Im5s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kRpYSAlbiIvPg0KCQk8IS0tIHN1YnN0aXR1dGlvbjogJW4gPT0gc2xpZGUgbnVtYmVyIC0tPg0KCQk8IS0tIHN1YnN0aXR1dGlvbjogJXQgPT0gdG90YWwgc2xpZGUgY291bnQgLS0+DQoJCTx1aXRleHQgbmFtZT0iU0NSVUJCQVJTVEFUVVNfU0xJREVJTkZPIiB2YWx1ZT0iRGlhICVuIC8gJXQgfCAiLz4NCgkJPHVpdGV4dCBuYW1lPSJTQ1JVQkJBUlNUQVRVU19TVE9QUEVEIiB2YWx1ZT0iR2VzdG9wdCIvPg0KCQk8dWl0ZXh0IG5hbWU9IlNDUlVCQkFSU1RBVFVTX1BMQVlJTkciIHZhbHVlPSJBZnNwZWxlbiIvPg0KCQk8dWl0ZXh0IG5hbWU9IlNDUlVCQkFSU1RBVFVTX05PQVVESU8iIHZhbHVlPSJHZWVuIGF1ZGlvIi8+DQoJCTx1aXRleHQgbmFtZT0iU0NSVUJCQVJTVEFUVVNfVklEUExBWUlORyIgdmFsdWU9IlZpZGVvIGFmc3BlbGVuIi8+DQoJCTx1aXRleHQgbmFtZT0iU0NSVUJCQVJTVEFUVVNfTE9BRElORyIgdmFsdWU9IkxhZGVuIi8+DQoJCTx1aXRleHQgbmFtZT0iU0NSVUJCQVJTVEFUVVNfQlVGRkVSSU5HIiB2YWx1ZT0iQnVmZmVyZW4iLz4NCgkJPHVpdGV4dCBuYW1lPSJTQ1JVQkJBUlNUQVRVU19RVUVTVElPTiIgdmFsdWU9IlZyYWFnIG1ldCBhbnR3b29yZCIvPg0KCQk8dWl0ZXh0IG5hbWU9IlNDUlVCQkFSU1RBVFVTX1JFVklFV1FVSVoiIHZhbHVlPSJRdWl6IGNvbnRyb2xlcmVuIi8+DQoJCTwhLS0gc3Vic3RpdHV0aW9uOiAlbSA9PSBtaW51dGVzIHJlbWFpbmluZyAtLT4NCgkJPCEtLSBzdWJzdGl0dXRpb246ICVzID09IHNlY29uZHMgcmVtYWluaW5nIC0tPg0KCQk8dWl0ZXh0IG5hbWU9IkVMQVBTRUQiIHZhbHVlPSJFciByZXN0ZXJlbiAlbSBtaW51dGVuICVzIHNlY29uZGVuIi8+DQoJCTx1aXRleHQgbmFtZT0iTk9URk9VTkQiIHZhbHVlPSJOaWV0cyBnZXZvbmRlbiIvPg0KCQk8dWl0ZXh0IG5hbWU9IkFUVEFDSE1FTlRTIiB2YWx1ZT0iQmlqbGFnZW4iLz4NCgkJPCEtLSBzdWJzdGl0dXRpb246ICVwID09IGN1cnJlbnQgc3BlYWtlcidzIHRpdGxlIC0tPg0KCQk8dWl0ZXh0IG5hbWU9IkJJT1dJTl9USVRMRSIgdmFsdWU9IkJpb2dyYWZpZTogJXAiLz4NCgkJPHVpdGV4dCBuYW1lPSJCSU9CVE5fVElUTEUiIHZhbHVlPSJCaW9ncmFmaWUiLz4NCgkJPHVpdGV4dCBuYW1lPSJESVZJREVSQlROX1RJVExFIiB2YWx1ZT0ifCIvPg0KCQk8dWl0ZXh0IG5hbWU9IkNPTlRBQ1RCVE5fVElUTEUiIHZhbHVlPSJDb250YWN0Ii8+DQoJCTx1aXRleHQgbmFtZT0iVEFCX1FVSVoiIHZhbHVlPSJRdWl6Ii8+DQoJCTx1aXRleHQgbmFtZT0iVEFCX09VVExJTkUiIHZhbHVlPSJPdmVyemljaHQiLz4NCgkJPHVpdGV4dCBuYW1lPSJUQUJfVEhVTUIiIHZhbHVlPSJNaW5pYXR1dXIiLz4NCgkJPHVpdGV4dCBuYW1lPSJUQUJfTk9URVMiIHZhbHVlPSJOb3RpdGllcyIvPg0KCQk8dWl0ZXh0IG5hbWU9IlRBQl9TRUFSQ0giIHZhbHVlPSJab2VrZW4iLz4NCgkJPHVpdGV4dCBuYW1lPSJTTElERV9IRUFESU5HIiB2YWx1ZT0iVGl0ZWwgdmFuIGRpYSIvPg0KCQk8dWl0ZXh0IG5hbWU9IkRVUkFUSU9OX0hFQURJTkciIHZhbHVlPSJEdXVyIi8+DQoJCTx1aXRleHQgbmFtZT0iU0VBUkNIX0hFQURJTkciIHZhbHVlPSJab2VrZW4gbmFhciB0ZWtzdDoiLz4NCgkJPHVpdGV4dCBuYW1lPSJUSFVNQl9IRUFESU5HIiB2YWx1ZT0iRGlhIi8+DQoJCTx1aXRleHQgbmFtZT0iVEhVTUJfSU5GTyIgdmFsdWU9IlRpdGVsL2R1dXIgdmFuIGRpYSIvPg0KCQk8dWl0ZXh0IG5hbWU9IkFUVEFDSE5BTUVfSEVBRElORyIgdmFsdWU9IkJlc3RhbmRzbmFhbSIvPg0KCQk8dWl0ZXh0IG5hbWU9IkFUVEFDSFNJWkVfSEVBRElORyIgdmFsdWU9Ikdyb290dGUiLz4NCgkJPHVpdGV4dCBuYW1lPSJTTElERV9OT1RFUyIgdmFsdWU9IkRpYW5vdGl0aWVzIi8+DQoJCTwhLS1xdWl6IHBvZCBhbmQgbWVzc2FnZSBib3ggdGV4dHMtLT4NCgkJPHVpdGV4dCBuYW1lPSJRVUlaUE9EX1FVSVpfQVRURU1QVCIgdmFsdWU9IlF1aXpwb2dpbmc6Ii8+DQoJCTx1aXRleHQgbmFtZT0iUVVJWlBPRF9RVUlaX0FUVEVNUFRfVkFMVUUiIHZhbHVlPSIlbiB2YW4gJXQiLz4NCgkJPHVpdGV4dCBuYW1lPSJRVUlaUE9EX1FVSVpfU0NPUkUiIHZhbHVlPSJCZWhhYWxkZSBzY29yZToiLz4NCgkJPHVpdGV4dCBuYW1lPSJRVUlaUE9EX1FVSVpfUEFTU1NDT1JFIiB2YWx1ZT0iVm9sZG9lbmRlIHNjb3JlOiIvPg0KCQk8dWl0ZXh0IG5hbWU9IlFVSVpQT0RfUVVJWl9NQVhTQ09SRSIgdmFsdWU9Ik1heGltYWFsIGhhYWxiYXJlIHNjb3JlOiIvPg0KCQk8dWl0ZXh0IG5hbWU9IlFVSVpQT0RfUVVFU0FUTVBUX1NUUiIgdmFsdWU9IlBvZ2luZzogJW4gdmFuICV0Ii8+DQoJCTx1aXRleHQgbmFtZT0iUVVJWlBPRF9RVUVTVFlQRV9TVFIiIHZhbHVlPSJUeXBlOiAlcyIvPg0KCQk8dWl0ZXh0IG5hbWU9IlFVSVpQT0RfUVVFU1RZUEVfR1JEIiB2YWx1ZT0iVGVsdCB2b29yIHNjb3JlIi8+DQoJCTx1aXRleHQgbmFtZT0iUVVJWlBPRF9RVUVTVFlQRV9TVlkiIHZhbHVlPSJFbnF1w6p0ZSIvPg0KCQk8dWl0ZXh0IG5hbWU9IlFVSVpQT0RfUVVJWkFUTVBUX0lORiIgdmFsdWU9Ik9uYmVwZXJrdCIvPg0KCQk8dWl0ZXh0IG5hbWU9IlFVSVpQT0RfUVVFU0FUTVBUX0lORiIgdmFsdWU9Ik9uYmVwZXJrdCIvPg0KCQk8dWl0ZXh0IG5hbWU9IldBUk5JTkdNU0dfWUVTU1RSSU5HIiB2YWx1ZT0iSmEiLz4NCgkJPHVpdGV4dCBuYW1lPSJXQVJOSU5HTVNHX05PU1RSSU5HIiB2YWx1ZT0iTmVlIi8+DQoJCTx1aXRleHQgbmFtZT0iV0FSTklOR01TR19USVRMRVNUUklORyIgdmFsdWU9IldhYXJzY2h1d2luZyBtZXQgYmV0cmVra2luZyB0b3QgcXVpem5hdmlnYXRpZSIvPg0KCQk8dWl0ZXh0IG5hbWU9IldBUk5JTkdNU0dfTVNHU1RSSU5HIiB2YWx1ZT0iVSBoZWJ0IG5pZXQgYWxsZSB2cmFnZW4gaW4gZGV6ZSBxdWl6IGJlYW50d29vcmQuJiN4QTsmI3hBO0tsaWsgb3AgSmEgb20gZGUgcXVpeiBhZiB0ZSBzbHVpdGVuLiBLbGlrIG9wIE5lZSBvbSBkZSBxdWl6IHZvb3J0IHRlIHpldHRlbi4iLz4NCgkJPHVpdGV4dCBuYW1lPSJJTkZPUk1BVElPTl9IMjY0X0ZMQVNIUExBWUVSIiB2YWx1ZT0iRGV6ZSB2aWRlbyB3b3JkdCBuaWV0IG9uZGVyc3RldW5kIGRvb3IgZGUgdmVyc2llIHZhbiBGbGFzaCBQbGF5ZXIgZGllIG1vbWVudGVlbCBvcCB1dyBjb21wdXRlciBpcyBnZcOvbnN0YWxsZWVyZC4gS2xpayBpbiBkZSB2aWRlbyBvbSBkZSBuaWV1d3N0ZSBGbGFzaCBQbGF5ZXIgdGUgZG93bmxvYWRlbi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WmlqcGFuZWVsIGFhbiBkZWVsbmVtZXJzIHdlZXJnZXZlbiIvPg0KCQk8dWl0ZXh0IG5hbWU9Ik1VVEUiIHZhbHVlPSJEZW1wZW4iLz4NCgkJPHVpdGV4dCBuYW1lPSJET0NXUkFQX1RJVExFIiB2YWx1ZT0iUHJlc2VudGVyLWJlc3RhbmRzYmlqbGFnZSIvPg0KCQk8dWl0ZXh0IG5hbWU9IkRPQ1dSQVBfTVNHIiB2YWx1ZT0iT3BzbGFhbiBpbiBEZXplIGNvbXB1dGVyIi8+DQoJCTx1aXRleHQgbmFtZT0iRE9DV1JBUF9QUk9NUFQiIHZhbHVlPSJLbGlrIG9tIHRlIGRvd25sb2FkZW4iLz4NCgk8L2xhbmd1YWdlPg0KCTxsYW5ndWFnZSBpZD0iY24iPg0KCQk8IS0tIGZvcm1hdCBmb3IgdWlmb250IHZhbHVlIGlzICJmb250LHNpemUsaXNib2xkLGlzaXRhbGljLGlzc2hhZG93ZWQiIC0tPg0KCQk8dWlmb250IG5hbWU9IkZPTlRfUVVJWlpJTkciIHZhbHVlPSLlrovkvZMtMTgwMzAsMTAsZmFsc2UsZmFsc2UsZmFsc2UiLz4NCgkJPHVpZm9udCBuYW1lPSJGT05UX1NDUlVCU1RBVFVTIiB2YWx1ZT0i5a6L5L2TLTE4MDMwLDEwLHRydWUsZmFsc2UsdHJ1ZSIvPg0KCQk8dWlmb250IG5hbWU9IkZPTlRfU0NSVUJUSU1FIiB2YWx1ZT0i5a6L5L2TLTE4MDMwLDEwLGZhbHNlLGZhbHNlLHRydWUiLz4NCgkJPHVpZm9udCBuYW1lPSJGT05UX0VMQVBTRURUSU1FIiB2YWx1ZT0i5a6L5L2TLTE4MDMwLDEwLHRydWUsZmFsc2UsdHJ1ZSIvPg0KCQk8dWlmb250IG5hbWU9IkZPTlRfVVRJTFNNRU5VIiB2YWx1ZT0i5a6L5L2TLTE4MDMwLDEwLHRydWUsZmFsc2UsZmFsc2UiLz4NCgkJPHVpZm9udCBuYW1lPSJGT05UX1RBQlMiIHZhbHVlPSLlrovkvZMtMTgwMzAsMTQsdHJ1ZSxmYWxzZSx0cnVlIi8+DQoJCTx1aWZvbnQgbmFtZT0iRk9OVF9QUkVTRU5UQVRJT05OQU1FIiB2YWx1ZT0i5a6L5L2TLTE4MDMwLDE0LGZhbHNlLGZhbHNlLHRydWUiLz4NCgkJPHVpZm9udCBuYW1lPSJGT05UX1BSRVNFTlRFUk5BTUUiIHZhbHVlPSLlrovkvZMtMTgwMzAsMTQsdHJ1ZSxmYWxzZSx0cnVlIi8+DQoJCTx1aWZvbnQgbmFtZT0iRk9OVF9QUkVTRU5URVJUSVRMRSIgdmFsdWU9IuWui+S9ky0xODAzMCwxMyxmYWxzZSxmYWxzZSx0cnVlIi8+DQoJCTx1aWZvbnQgbmFtZT0iRk9OVF9CSU9CVE4iIHZhbHVlPSLlrovkvZMtMTgwMzAsMTAsZmFsc2UsZmFsc2UsdHJ1ZSIvPg0KCQk8dWlmb250IG5hbWU9IkZPTlRfTk9URVMiIHZhbHVlPSLlrovkvZMtMTgwMzAsMTIsZmFsc2UsZmFsc2UsZmFsc2UiLz4NCgkJPHVpZm9udCBuYW1lPSJGT05UX09VVExJTkUiIHZhbHVlPSLlrovkvZMtMTgwMzAsMTIsZmFsc2UsZmFsc2UsdHJ1ZSIvPg0KCQk8dWlmb250IG5hbWU9IkZPTlRfU0VBUkNIIiB2YWx1ZT0i5a6L5L2TLTE4MDMwLDEyLGZhbHNlLGZhbHNlLHRydWUiLz4NCgkJPHVpZm9udCBuYW1lPSJGT05UX1RIVU1CIiB2YWx1ZT0i5a6L5L2TLTE4MDMwLDEwLGZhbHNlLGZhbHNlLHRydWUiLz4NCgkJPHVpZm9udCBuYW1lPSJGT05UX0JJT1dJTiIgdmFsdWU9IuWui+S9ky0xODAzMCwxMixmYWxzZSxmYWxzZSxmYWxzZSIvPg0KCQk8dWlmb250IG5hbWU9IkZPTlRfTElTVEhFQURJTkciIHZhbHVlPSLlrovkvZMtMTgwMzAsMTAsZmFsc2UsZmFsc2UsZmFsc2UiLz4NCgkJPHVpZm9udCBuYW1lPSJGT05UX1dJTlRJVExFIiB2YWx1ZT0i5a6L5L2TLTE4MDMwLDEwLGZhbHNlLGZhbHNlLHRydWUiLz4NCgkJPHVpZm9udCBuYW1lPSJGT05UX0FUVEFDSE1FTlRTIiB2YWx1ZT0i5a6L5L2TLTE4MDMwLDEyLGZhbHNlLGZhbHNlLHRydWUiLz4NCgkJPCEtLXF1aXogcG9kIGFuZCBtZXNzYWdlIGJveCB0ZXh0IGZvbnRzLS0+DQoJCTx1aWZvbnQgbmFtZT0iRk9OVF9NU0dCT1hfV0lOVElUTEUiIHZhbHVlPSLlrovkvZMtMTgwMzAsMTIsdHJ1ZSxmYWxzZSx0cnVlIi8+DQoJCTx1aWZvbnQgbmFtZT0iRk9OVF9NU0dCT1hfTVNHIiB2YWx1ZT0i5a6L5L2TLTE4MDMwLDEyLGZhbHNlLGZhbHNlLHRydWUiLz4NCgkJPHVpZm9udCBuYW1lPSJGT05UX01TR0JPWF9PUFRJT05TIiB2YWx1ZT0i5a6L5L2TLTE4MDMwLDEwLHRydWUsZmFsc2UsdHJ1ZSIvPg0KCQk8dWlmb250IG5hbWU9IkZPTlRfUVVJWlBPRF9RVUlaX1RJVExFIiB2YWx1ZT0i5a6L5L2TLTE4MDMwLDEyLHRydWUsZmFsc2UsdHJ1ZSIvPg0KCQk8dWlmb250IG5hbWU9IkZPTlRfUVVJWlBPRF9RVUlaX0FUVEVNUFQiIHZhbHVlPSLlrovkvZMtMTgwMzAsMTAsZmFsc2UsZmFsc2UsdHJ1ZSIvPg0KCQk8dWlmb250IG5hbWU9IkZPTlRfUVVJWlBPRF9RVUlaX0FUVEVNUFRfVkFMVUUiIHZhbHVlPSLlrovkvZMtMTgwMzAsMTAsdHJ1ZSxmYWxzZSx0cnVlIi8+DQoJCTx1aWZvbnQgbmFtZT0iRk9OVF9RVUlaUE9EX1FVRVNUSU9OX1NDT1JFIiB2YWx1ZT0i5a6L5L2TLTE4MDMwLDEwLGZhbHNlLGZhbHNlLHRydWUiLz4NCgkJPHVpZm9udCBuYW1lPSJGT05UX1FVSVpQT0RfUVVFU1RJT05fU0NPUkVfVkFMVUUiIHZhbHVlPSLlrovkvZMtMTgwMzAsMTAsdHJ1ZSxmYWxzZSx0cnVlIi8+DQoJCTx1aWZvbnQgbmFtZT0iRk9OVF9RVUlaUE9EX1FVRVNUSU9OX0FUVEVNUFQiIHZhbHVlPSLlrovkvZMtMTgwMzAsMTAsZmFsc2UsZmFsc2UsdHJ1ZSIvPg0KCQk8dWlmb250IG5hbWU9IkZPTlRfUVVJWlBPRF9RVUVTVElPTl9BVFRFTVBUX1ZBTFVFIiB2YWx1ZT0i5a6L5L2TLTE4MDMwLDEwLHRydWUsZmFsc2UsdHJ1ZSIvPg0KCQk8dWlmb250IG5hbWU9IkZPTlRfUVVJWlBPRF9RVUVTVElPTl9UQUciIHZhbHVlPSLlrovkvZMtMTgwMzAsMTIsdHJ1ZSxmYWxzZSx0cnVlIi8+DQoJCTx1aWZvbnQgbmFtZT0iRk9OVF9RVUlaUE9EX1FVSVpfUVVFU1RJT05fQ09VTlQiIHZhbHVlPSLlrovkvZMtMTgwMzAsMTAsZmFsc2UsZmFsc2UsdHJ1ZSIvPg0KCQk8dWlmb250IG5hbWU9IkZPTlRfUVVJWlBPRF9RVUlaX1FVRVNUSU9OX0NPVU5UX1ZBTFVFIiB2YWx1ZT0i5a6L5L2TLTE4MDMwLDEwLHRydWUsZmFsc2UsdHJ1ZSIvPg0KCQk8dWlmb250IG5hbWU9IkZPTlRfUVVJWlBPRF9RVUlaX1FVRVNUSU9OX0FUVEVNUFRFRCIgdmFsdWU9IuWui+S9ky0xODAzMCwxMCxmYWxzZSxmYWxzZSx0cnVlIi8+DQoJCTx1aWZvbnQgbmFtZT0iRk9OVF9RVUlaUE9EX1FVSVpfUVVFU1RJT05fQVRURU1QVEVEX1ZBTFVFIiB2YWx1ZT0i5a6L5L2TLTE4MDMwLDEwLHRydWUsZmFsc2UsdHJ1ZSIvPg0KCQk8dWlmb250IG5hbWU9IkZPTlRfUVVJWlBPRF9RVUlaX1NDT1JFX1RBRyIgdmFsdWU9IuWui+S9ky0xODAzMCwxMix0cnVlLGZhbHNlLHRydWUiLz4NCgkJPHVpZm9udCBuYW1lPSJGT05UX1FVSVpQT0RfUVVJWl9TQ09SRSIgdmFsdWU9IuWui+S9ky0xODAzMCwxMCxmYWxzZSxmYWxzZSx0cnVlIi8+DQoJCTx1aWZvbnQgbmFtZT0iRk9OVF9RVUlaUE9EX1FVSVpfU0NPUkVfVkFMVUUiIHZhbHVlPSLlrovkvZMtMTgwMzAsMTAsdHJ1ZSxmYWxzZSx0cnVlIi8+DQoJCTx1aWZvbnQgbmFtZT0iRk9OVF9RVUlaUE9EX1FVSVpfTUFYU0NPUkUiIHZhbHVlPSLlrovkvZMtMTgwMzAsMTAsZmFsc2UsZmFsc2UsdHJ1ZSIvPg0KCQk8dWlmb250IG5hbWU9IkZPTlRfUVVJWlBPRF9RVUlaX01BWFNDT1JFX1ZBTFVFIiB2YWx1ZT0i5a6L5L2TLTE4MDMwLDEwLHRydWUsZmFsc2UsdHJ1ZSIvPg0KCQk8dWlmb250IG5hbWU9IkZPTlRfUVVJWlBPRF9RVUlaX1BBU1NTQ09SRSIgdmFsdWU9IuWui+S9ky0xODAzMCwxMCxmYWxzZSxmYWxzZSx0cnVlIi8+DQoJCTx1aWZvbnQgbmFtZT0iRk9OVF9RVUlaUE9EX1FVSVpfUEFTU1NDT1JFX1ZBTFVFIiB2YWx1ZT0i5a6L5L2TLTE4MDMwLDEwLHRydWUsZmFsc2UsdHJ1ZSIvPg0KCQk8IS0tIHVpdGV4dCAtLT4NCgkJPCEtLSBzdWJzdGl0dXRpb246ICVuID09IHNsaWRlIG51bWJlciAtLT4NCgkJPHVpdGV4dCBuYW1lPSJVTk5BTUVEU0xJREVUSVRMRSIgdmFsdWU9IuW5u+eBr+eJhyAlbiIvPg0KCQk8IS0tIHN1YnN0aXR1dGlvbjogJW4gPT0gc2xpZGUgbnVtYmVyIC0tPg0KCQk8IS0tIHN1YnN0aXR1dGlvbjogJXQgPT0gdG90YWwgc2xpZGUgY291bnQgLS0+DQoJCTx1aXRleHQgbmFtZT0iU0NSVUJCQVJTVEFUVVNfU0xJREVJTkZPIiB2YWx1ZT0i5bm754Gv54mHICVuIC8gJXQgfCAiLz4NCgkJPHVpdGV4dCBuYW1lPSJTQ1JVQkJBUlNUQVRVU19TVE9QUEVEIiB2YWx1ZT0i5bey5YGc5q2iIi8+DQoJCTx1aXRleHQgbmFtZT0iU0NSVUJCQVJTVEFUVVNfUExBWUlORyIgdmFsdWU9Iuato+WcqOaSreaUviIvPg0KCQk8dWl0ZXh0IG5hbWU9IlNDUlVCQkFSU1RBVFVTX05PQVVESU8iIHZhbHVlPSLml6Dpn7PpopEiLz4NCgkJPHVpdGV4dCBuYW1lPSJTQ1JVQkJBUlNUQVRVU19WSURQTEFZSU5HIiB2YWx1ZT0i6KeG6aKR5pKt5pS+Ii8+DQoJCTx1aXRleHQgbmFtZT0iU0NSVUJCQVJTVEFUVVNfTE9BRElORyIgdmFsdWU9Iuato+WcqOi9veWFpSIvPg0KCQk8dWl0ZXh0IG5hbWU9IlNDUlVCQkFSU1RBVFVTX0JVRkZFUklORyIgdmFsdWU9Iuato+WcqOi/m+ihjOe8k+WGsuWkhOeQhiIvPg0KCQk8dWl0ZXh0IG5hbWU9IlNDUlVCQkFSU1RBVFVTX1FVRVNUSU9OIiB2YWx1ZT0i5Zue562U6Zeu6aKYIi8+DQoJCTx1aXRleHQgbmFtZT0iU0NSVUJCQVJTVEFUVVNfUkVWSUVXUVVJWiIgdmFsdWU9Iuato+WcqOWuoemYhea1i+mqjCIvPg0KCQk8IS0tIHN1YnN0aXR1dGlvbjogJW0gPT0gbWludXRlcyByZW1haW5pbmcgLS0+DQoJCTwhLS0gc3Vic3RpdHV0aW9uOiAlcyA9PSBzZWNvbmRzIHJlbWFpbmluZyAtLT4NCgkJPHVpdGV4dCBuYW1lPSJFTEFQU0VEIiB2YWx1ZT0i5Ymp5L2ZICVtIOWIhumSnyAlcyDnp5IiLz4NCgkJPHVpdGV4dCBuYW1lPSJOT1RGT1VORCIgdmFsdWU9IuacquaJvuWIsOS7u+S9leWGheWuuSIvPg0KCQk8dWl0ZXh0IG5hbWU9IkFUVEFDSE1FTlRTIiB2YWx1ZT0i6ZmE5Lu2Ii8+DQoJCTwhLS0gc3Vic3RpdHV0aW9uOiAlcCA9PSBjdXJyZW50IHNwZWFrZXIncyB0aXRsZSAtLT4NCgkJPHVpdGV4dCBuYW1lPSJCSU9XSU5fVElUTEUiIHZhbHVlPSLkuKrkurrnroDku4s6ICVwIi8+DQoJCTx1aXRleHQgbmFtZT0iQklPQlROX1RJVExFIiB2YWx1ZT0i5Liq5Lq6566A5LuLIi8+DQoJCTx1aXRleHQgbmFtZT0iRElWSURFUkJUTl9USVRMRSIgdmFsdWU9InwiLz4NCgkJPHVpdGV4dCBuYW1lPSJDT05UQUNUQlROX1RJVExFIiB2YWx1ZT0i6IGU57O75pa55byPIi8+DQoJCTx1aXRleHQgbmFtZT0iVEFCX1FVSVoiIHZhbHVlPSLmtYvpqowiLz4NCgkJPHVpdGV4dCBuYW1lPSJUQUJfT1VUTElORSIgdmFsdWU9IuWkp+e6siIvPg0KCQk8dWl0ZXh0IG5hbWU9IlRBQl9USFVNQiIgdmFsdWU9Iue8qeeVpeWbviIvPg0KCQk8dWl0ZXh0IG5hbWU9IlRBQl9OT1RFUyIgdmFsdWU9IuWkh+azqCIvPg0KCQk8dWl0ZXh0IG5hbWU9IlRBQl9TRUFSQ0giIHZhbHVlPSLmkJzntKIiLz4NCgkJPHVpdGV4dCBuYW1lPSJTTElERV9IRUFESU5HIiB2YWx1ZT0i5bm754Gv54mH5qCH6aKYIi8+DQoJCTx1aXRleHQgbmFtZT0iRFVSQVRJT05fSEVBRElORyIgdmFsdWU9IuaMgee7reaXtumXtCIvPg0KCQk8dWl0ZXh0IG5hbWU9IlNFQVJDSF9IRUFESU5HIiB2YWx1ZT0i5pCc57Si5paH5pysOiIvPg0KCQk8dWl0ZXh0IG5hbWU9IlRIVU1CX0hFQURJTkciIHZhbHVlPSLlubvnga/niYciLz4NCgkJPHVpdGV4dCBuYW1lPSJUSFVNQl9JTkZPIiB2YWx1ZT0i5bm754Gv54mH5qCH6aKYL+aMgee7reaXtumXtCIvPg0KCQk8dWl0ZXh0IG5hbWU9IkFUVEFDSE5BTUVfSEVBRElORyIgdmFsdWU9IuaWh+S7tuWQjSIvPg0KCQk8dWl0ZXh0IG5hbWU9IkFUVEFDSFNJWkVfSEVBRElORyIgdmFsdWU9IuWkp+WwjyIvPg0KCQk8dWl0ZXh0IG5hbWU9IlNMSURFX05PVEVTIiB2YWx1ZT0i5bm754Gv54mH5aSH5rOoIi8+DQoJCTwhLS1xdWl6IHBvZCBhbmQgbWVzc2FnZSBib3ggdGV4dHMtLT4NCgkJPHVpdGV4dCBuYW1lPSJRVUlaUE9EX1FVSVpfQVRURU1QVCIgdmFsdWU9Iua1i+mqjOWwneivleasoeaVsDoiLz4NCgkJPHVpdGV4dCBuYW1lPSJRVUlaUE9EX1FVSVpfQVRURU1QVF9WQUxVRSIgdmFsdWU9IuesrCAlbiDmrKHvvIzlhbEgJXQg5qyhIi8+DQoJCTx1aXRleHQgbmFtZT0iUVVJWlBPRF9RVUlaX1NDT1JFIiB2YWx1ZT0i5b6X5YiGOiIvPg0KCQk8dWl0ZXh0IG5hbWU9IlFVSVpQT0RfUVVJWl9QQVNTU0NPUkUiIHZhbHVlPSLlj4rmoLzliIbmlbA6Ii8+DQoJCTx1aXRleHQgbmFtZT0iUVVJWlBPRF9RVUlaX01BWFNDT1JFIiB2YWx1ZT0i5pyA6auY5YiG5pWwOiIvPg0KCQk8dWl0ZXh0IG5hbWU9IlFVSVpQT0RfUVVFU0FUTVBUX1NUUiIgdmFsdWU9IuWwneivleasoeaVsDog56ysICVuIOasoe+8jOWFsSAldCDmrKEiLz4NCgkJPHVpdGV4dCBuYW1lPSJRVUlaUE9EX1FVRVNUWVBFX1NUUiIgdmFsdWU9Iuexu+WeizogJXMiLz4NCgkJPHVpdGV4dCBuYW1lPSJRVUlaUE9EX1FVRVNUWVBFX0dSRCIgdmFsdWU9IuivhOe6pyIvPg0KCQk8dWl0ZXh0IG5hbWU9IlFVSVpQT0RfUVVFU1RZUEVfU1ZZIiB2YWx1ZT0i6LCD5p+lIi8+DQoJCTx1aXRleHQgbmFtZT0iUVVJWlBPRF9RVUlaQVRNUFRfSU5GIiB2YWx1ZT0i5peg6ZmQIi8+DQoJCTx1aXRleHQgbmFtZT0iUVVJWlBPRF9RVUVTQVRNUFRfSU5GIiB2YWx1ZT0i5peg6ZmQIi8+DQoJCTx1aXRleHQgbmFtZT0iV0FSTklOR01TR19ZRVNTVFJJTkciIHZhbHVlPSLmmK8iLz4NCgkJPHVpdGV4dCBuYW1lPSJXQVJOSU5HTVNHX05PU1RSSU5HIiB2YWx1ZT0i5ZCmIi8+DQoJCTx1aXRleHQgbmFtZT0iV0FSTklOR01TR19USVRMRVNUUklORyIgdmFsdWU9Iua1i+mqjOWvvOiIquitpuWRiiIvPg0KCQk8dWl0ZXh0IG5hbWU9IldBUk5JTkdNU0dfTVNHU1RSSU5HIiB2YWx1ZT0i5q2k5rWL6aqM5Lit5pyJ5pyq5bCd6K+V5L2c562U55qE6Zeu6aKY44CCJiN4QTsmI3hBO+WNleWHu+KAnOaYr+KAnemAgOWHuuatpOa1i+mqjOOAguWNleWHu+KAnOWQpuKAnee7p+e7rea1i+mqjOOAgiIvPg0KCQk8dWl0ZXh0IG5hbWU9IklORk9STUFUSU9OX0gyNjRfRkxBU0hQTEFZRVIiIHZhbHVlPSLlvZPliY3lronoo4XlnKjmgqjnmoTorqHnrpfmnLrkuIrnmoQgRmxhc2ggUGxheWVyIOeJiOacrOS4jeaUr+aMgeivpeinhumikeOAguWNleWHu+inhumikeWMuuWfn+S4i+i9veacgOaWsOeJiOacrOeahCBGbGFzaCBQbGF5ZXLjgII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5ZCR5Y+C5Yqg6ICF5pi+56S65o+Q6KaB5qCPIi8+DQoJCTx1aXRleHQgbmFtZT0iTVVURSIgdmFsdWU9IumdmemfsyIvPg0KCQk8dWl0ZXh0IG5hbWU9IkRPQ1dSQVBfVElUTEUiIHZhbHVlPSJQcmVzZW50ZXIg5paH5Lu26ZmE5Lu2Ii8+DQoJCTx1aXRleHQgbmFtZT0iRE9DV1JBUF9NU0ciIHZhbHVlPSLkv53lrZjliLDmiJHnmoTorqHnrpfmnLoiLz4NCgkJPHVpdGV4dCBuYW1lPSJET0NXUkFQX1BST01QVCIgdmFsdWU9IuWNleWHu+S7peS4i+i9vSIvPg0KCTwvbGFuZ3VhZ2U+DQo8L2NvbmZpZ3VyYXRpb24+DQo="/>
  <p:tag name="MMPROD_UIDATA" val="&lt;database version=&quot;7.0&quot;&gt;&lt;object type=&quot;1&quot; unique_id=&quot;10001&quot;&gt;&lt;property id=&quot;20141&quot; value=&quot;Test&quot;/&gt;&lt;property id=&quot;20144&quot; value=&quot;0&quot;/&gt;&lt;property id=&quot;20146&quot; value=&quot;0&quot;/&gt;&lt;property id=&quot;20147&quot; value=&quot;0&quot;/&gt;&lt;property id=&quot;20148&quot; value=&quot;0&quot;/&gt;&lt;property id=&quot;20180&quot; value=&quot;1&quot;/&gt;&lt;property id=&quot;20181&quot; value=&quot;1祡䘌໴챐ຸᄸ&quot;/&gt;&lt;property id=&quot;20182&quot; value=&quot;0&quot;/&gt;&lt;property id=&quot;20183&quot; value=&quot;1&quot;/&gt;&lt;property id=&quot;20184&quot; value=&quot;7&quot;/&gt;&lt;property id=&quot;20191&quot; value=&quot;McGill&quot;/&gt;&lt;property id=&quot;20192&quot; value=&quot;https://connect.mcgill.ca&quot;/&gt;&lt;property id=&quot;20193&quot; value=&quot;0&quot;/&gt;&lt;property id=&quot;20224&quot; value=&quot;C:\Users\jremil3.CAMPUS\Desktop\Untitled&quot;/&gt;&lt;property id=&quot;20226&quot; value=&quot;C:\Users\jremil3.CAMPUS\Documents\Test.pptx&quot;/&gt;&lt;property id=&quot;20250&quot; value=&quot;0&quot;/&gt;&lt;property id=&quot;20251&quot; value=&quot;0&quot;/&gt;&lt;property id=&quot;20259&quot; value=&quot;0&quot;/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&quot;/&gt;&lt;property id=&quot;20302&quot; value=&quot;1&quot;/&gt;&lt;property id=&quot;20303&quot; value=&quot;-1&quot;/&gt;&lt;property id=&quot;20307&quot; value=&quot;256&quot;/&gt;&lt;property id=&quot;20309&quot; value=&quot;-1&quot;/&gt;&lt;/object&gt;&lt;/object&gt;&lt;object type=&quot;4&quot; unique_id=&quot;10282&quot;&gt;&lt;/object&gt;&lt;object type=&quot;10&quot; unique_id=&quot;10313&quot;&gt;&lt;object type=&quot;11&quot; unique_id=&quot;10314&quot;&gt;&lt;property id=&quot;20180&quot; value=&quot;1&quot;/&gt;&lt;property id=&quot;20181&quot; value=&quot;1祡䘌໴챐ຸᄸ&quot;/&gt;&lt;property id=&quot;20182&quot; value=&quot;0&quot;/&gt;&lt;property id=&quot;20183&quot; value=&quot;1&quot;/&gt;&lt;/object&gt;&lt;object type=&quot;12&quot; unique_id=&quot;10315&quot;&gt;&lt;/object&gt;&lt;/object&gt;&lt;/object&gt;&lt;/database&gt;"/>
  <p:tag name="SECTOMILLISECCONVERTED" val="1"/>
  <p:tag name="ARTICULATE_DESIGN_ID_3_BODY SLIDES" val="KxQTgtwD"/>
  <p:tag name="ARTICULATE_DESIGN_ID_SCS_INSTRUCTOR_TEMPLATE_FINAL_11JUL12" val="WjYDd5jC"/>
  <p:tag name="ARTICULATE_DESIGN_ID_2_COURSE INTRODUCTION SECTION SLIDES" val="2oyRvmTz"/>
  <p:tag name="ARTICULATE_DESIGN_ID_6_END SLIDE" val="e5N5rkiO"/>
  <p:tag name="ARTICULATE_DESIGN_ID_5_SUMMARY SLIDES" val="0yFMtatE"/>
  <p:tag name="ARTICULATE_DESIGN_ID_4_ACTIVITY SLIDES" val="3IO17py5"/>
  <p:tag name="ARTICULATE_SLIDE_COUNT" val="7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3_Body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S_Instructor_Template_JAN-2016_01.potx" id="{B171CE54-E0B3-48DE-B5A6-CB6B870F1157}" vid="{F7B45810-D9B3-47F4-BC11-88D54CF40A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879ED8B4619441B91687DCDA02DA39" ma:contentTypeVersion="4" ma:contentTypeDescription="Create a new document." ma:contentTypeScope="" ma:versionID="e9f6abe488ccb30ede1a22ac04af6b8b">
  <xsd:schema xmlns:xsd="http://www.w3.org/2001/XMLSchema" xmlns:xs="http://www.w3.org/2001/XMLSchema" xmlns:p="http://schemas.microsoft.com/office/2006/metadata/properties" xmlns:ns2="21d99a6e-e1bc-4d91-b097-03191ed450e9" targetNamespace="http://schemas.microsoft.com/office/2006/metadata/properties" ma:root="true" ma:fieldsID="3456e5b705d00c9872288845cb9a19d4" ns2:_="">
    <xsd:import namespace="21d99a6e-e1bc-4d91-b097-03191ed450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d99a6e-e1bc-4d91-b097-03191ed450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C04534-A83D-479B-A773-C2FB7E41A064}">
  <ds:schemaRefs>
    <ds:schemaRef ds:uri="http://purl.org/dc/elements/1.1/"/>
    <ds:schemaRef ds:uri="http://purl.org/dc/dcmitype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dedabe45-036a-435e-993e-705e5b96e450"/>
    <ds:schemaRef ds:uri="bb4e6460-2876-4d3d-92e1-67f1bf6a2c5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8E3EF9B-59AC-447C-85F7-757DD6B349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A897D3-DA96-4080-A53B-D0DABC5AD8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1d99a6e-e1bc-4d91-b097-03191ed450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SCS_Instructor_Template_JAN-2016_final (002)</Template>
  <TotalTime>1922</TotalTime>
  <Words>920</Words>
  <Application>Microsoft Macintosh PowerPoint</Application>
  <PresentationFormat>Widescreen</PresentationFormat>
  <Paragraphs>131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Britannic Bold</vt:lpstr>
      <vt:lpstr>Calibri</vt:lpstr>
      <vt:lpstr>Courier New</vt:lpstr>
      <vt:lpstr>LiberationSerif</vt:lpstr>
      <vt:lpstr>3_Body Slides</vt:lpstr>
      <vt:lpstr>Information System Security CMIS 422 Web programming security Module 5   Mona Taghavi</vt:lpstr>
      <vt:lpstr>Session Overview</vt:lpstr>
      <vt:lpstr>Browser Attack Types</vt:lpstr>
      <vt:lpstr>Browser Attack Types</vt:lpstr>
      <vt:lpstr>Man-in-the-browser</vt:lpstr>
      <vt:lpstr>CAPTCHA</vt:lpstr>
      <vt:lpstr>How Browser attacks succeed</vt:lpstr>
      <vt:lpstr>Successful Authentication</vt:lpstr>
      <vt:lpstr>Web Attacks Targeting Users</vt:lpstr>
      <vt:lpstr>Fake Website</vt:lpstr>
      <vt:lpstr>Fake Code</vt:lpstr>
      <vt:lpstr>Tracking Bug</vt:lpstr>
      <vt:lpstr>Clickjacking</vt:lpstr>
      <vt:lpstr>Drive-By Download</vt:lpstr>
      <vt:lpstr>Cross-Site Scripting </vt:lpstr>
      <vt:lpstr>SQL Injection</vt:lpstr>
      <vt:lpstr>Dot-Dot-Slash</vt:lpstr>
      <vt:lpstr>Dot-Dot-Slash</vt:lpstr>
      <vt:lpstr>Email Spam</vt:lpstr>
      <vt:lpstr>Phishing</vt:lpstr>
      <vt:lpstr>Countermeasures to Injections</vt:lpstr>
      <vt:lpstr>Session Summary</vt:lpstr>
    </vt:vector>
  </TitlesOfParts>
  <Company>McGill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Denise Quildon, Ms.</dc:creator>
  <cp:lastModifiedBy>Milad Taghavi</cp:lastModifiedBy>
  <cp:revision>48</cp:revision>
  <dcterms:created xsi:type="dcterms:W3CDTF">2016-01-22T14:51:00Z</dcterms:created>
  <dcterms:modified xsi:type="dcterms:W3CDTF">2024-09-26T14:41:55Z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0x01010059879ED8B4619441B91687DCDA02DA39</vt:lpwstr>
  </property>
  <property fmtid="{D5CDD505-2E9C-101B-9397-08002B2CF9AE}" pid="3" name="_dlc_DocIdItemGuid">
    <vt:lpwstr>7854b057-4ebf-435b-8657-63acaf55ccdc</vt:lpwstr>
  </property>
  <property fmtid="{D5CDD505-2E9C-101B-9397-08002B2CF9AE}" pid="4" name="ArticulateGUID">
    <vt:lpwstr>A7BECAEB-F12F-46DD-80CA-4A5D3808AE7C</vt:lpwstr>
  </property>
  <property fmtid="{D5CDD505-2E9C-101B-9397-08002B2CF9AE}" pid="5" name="ArticulatePath">
    <vt:lpwstr>CPD_Template_2019</vt:lpwstr>
  </property>
  <property fmtid="{D5CDD505-2E9C-101B-9397-08002B2CF9AE}" pid="6" name="xd_Signature">
    <vt:bool>false</vt:bool>
  </property>
  <property fmtid="{D5CDD505-2E9C-101B-9397-08002B2CF9AE}" pid="7" name="xd_ProgID">
    <vt:lpwstr/>
  </property>
  <property fmtid="{D5CDD505-2E9C-101B-9397-08002B2CF9AE}" pid="8" name="TemplateUrl">
    <vt:lpwstr/>
  </property>
  <property fmtid="{D5CDD505-2E9C-101B-9397-08002B2CF9AE}" pid="9" name="ComplianceAssetId">
    <vt:lpwstr/>
  </property>
</Properties>
</file>

<file path=docProps/thumbnail.jpeg>
</file>